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43"/>
  </p:notesMasterIdLst>
  <p:handoutMasterIdLst>
    <p:handoutMasterId r:id="rId44"/>
  </p:handoutMasterIdLst>
  <p:sldIdLst>
    <p:sldId id="292" r:id="rId2"/>
    <p:sldId id="298" r:id="rId3"/>
    <p:sldId id="299" r:id="rId4"/>
    <p:sldId id="256" r:id="rId5"/>
    <p:sldId id="295" r:id="rId6"/>
    <p:sldId id="294" r:id="rId7"/>
    <p:sldId id="297" r:id="rId8"/>
    <p:sldId id="293" r:id="rId9"/>
    <p:sldId id="296" r:id="rId10"/>
    <p:sldId id="260" r:id="rId11"/>
    <p:sldId id="259" r:id="rId12"/>
    <p:sldId id="261" r:id="rId13"/>
    <p:sldId id="262" r:id="rId14"/>
    <p:sldId id="289"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 id="281" r:id="rId34"/>
    <p:sldId id="282" r:id="rId35"/>
    <p:sldId id="283" r:id="rId36"/>
    <p:sldId id="284" r:id="rId37"/>
    <p:sldId id="285" r:id="rId38"/>
    <p:sldId id="286" r:id="rId39"/>
    <p:sldId id="288" r:id="rId40"/>
    <p:sldId id="287" r:id="rId41"/>
    <p:sldId id="291" r:id="rId4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53D3"/>
    <a:srgbClr val="1748A9"/>
    <a:srgbClr val="2482A4"/>
    <a:srgbClr val="1479AC"/>
    <a:srgbClr val="1664AA"/>
    <a:srgbClr val="1A51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0" d="100"/>
          <a:sy n="50" d="100"/>
        </p:scale>
        <p:origin x="-1872" y="-4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tx>
            <c:strRef>
              <c:f>Sheet1!$B$1</c:f>
              <c:strCache>
                <c:ptCount val="1"/>
                <c:pt idx="0">
                  <c:v>2010 (1,021 cases)</c:v>
                </c:pt>
              </c:strCache>
            </c:strRef>
          </c:tx>
          <c:invertIfNegative val="0"/>
          <c:cat>
            <c:strRef>
              <c:f>Sheet1!$A$2:$A$12</c:f>
              <c:strCache>
                <c:ptCount val="11"/>
                <c:pt idx="0">
                  <c:v>Billing</c:v>
                </c:pt>
                <c:pt idx="1">
                  <c:v>Corruption</c:v>
                </c:pt>
                <c:pt idx="2">
                  <c:v>Expense Reimbursements</c:v>
                </c:pt>
                <c:pt idx="3">
                  <c:v>Skimming</c:v>
                </c:pt>
                <c:pt idx="4">
                  <c:v>Non-Cash</c:v>
                </c:pt>
                <c:pt idx="5">
                  <c:v>Check Tampering</c:v>
                </c:pt>
                <c:pt idx="6">
                  <c:v>Payroll</c:v>
                </c:pt>
                <c:pt idx="7">
                  <c:v>Cash on Hand</c:v>
                </c:pt>
                <c:pt idx="8">
                  <c:v>Cash Larceny</c:v>
                </c:pt>
                <c:pt idx="9">
                  <c:v>Financial Statement Fraud</c:v>
                </c:pt>
                <c:pt idx="10">
                  <c:v>Register Disbursements</c:v>
                </c:pt>
              </c:strCache>
            </c:strRef>
          </c:cat>
          <c:val>
            <c:numRef>
              <c:f>Sheet1!$B$2:$B$12</c:f>
              <c:numCache>
                <c:formatCode>0%</c:formatCode>
                <c:ptCount val="11"/>
                <c:pt idx="0">
                  <c:v>0.27600000000000002</c:v>
                </c:pt>
                <c:pt idx="1">
                  <c:v>0.21900000000000036</c:v>
                </c:pt>
                <c:pt idx="2">
                  <c:v>0.15100000000000033</c:v>
                </c:pt>
                <c:pt idx="3">
                  <c:v>0.16200000000000037</c:v>
                </c:pt>
                <c:pt idx="4">
                  <c:v>0.15700000000000036</c:v>
                </c:pt>
                <c:pt idx="5">
                  <c:v>0.16900000000000046</c:v>
                </c:pt>
                <c:pt idx="6">
                  <c:v>0.10600000000000002</c:v>
                </c:pt>
                <c:pt idx="7">
                  <c:v>0.11500000000000017</c:v>
                </c:pt>
                <c:pt idx="8">
                  <c:v>9.600000000000021E-2</c:v>
                </c:pt>
                <c:pt idx="9">
                  <c:v>4.3000000000000003E-2</c:v>
                </c:pt>
                <c:pt idx="10">
                  <c:v>2.4000000000000042E-2</c:v>
                </c:pt>
              </c:numCache>
            </c:numRef>
          </c:val>
        </c:ser>
        <c:ser>
          <c:idx val="1"/>
          <c:order val="1"/>
          <c:tx>
            <c:strRef>
              <c:f>Sheet1!$C$1</c:f>
              <c:strCache>
                <c:ptCount val="1"/>
                <c:pt idx="0">
                  <c:v>2012 (778 cases)</c:v>
                </c:pt>
              </c:strCache>
            </c:strRef>
          </c:tx>
          <c:invertIfNegative val="0"/>
          <c:cat>
            <c:strRef>
              <c:f>Sheet1!$A$2:$A$12</c:f>
              <c:strCache>
                <c:ptCount val="11"/>
                <c:pt idx="0">
                  <c:v>Billing</c:v>
                </c:pt>
                <c:pt idx="1">
                  <c:v>Corruption</c:v>
                </c:pt>
                <c:pt idx="2">
                  <c:v>Expense Reimbursements</c:v>
                </c:pt>
                <c:pt idx="3">
                  <c:v>Skimming</c:v>
                </c:pt>
                <c:pt idx="4">
                  <c:v>Non-Cash</c:v>
                </c:pt>
                <c:pt idx="5">
                  <c:v>Check Tampering</c:v>
                </c:pt>
                <c:pt idx="6">
                  <c:v>Payroll</c:v>
                </c:pt>
                <c:pt idx="7">
                  <c:v>Cash on Hand</c:v>
                </c:pt>
                <c:pt idx="8">
                  <c:v>Cash Larceny</c:v>
                </c:pt>
                <c:pt idx="9">
                  <c:v>Financial Statement Fraud</c:v>
                </c:pt>
                <c:pt idx="10">
                  <c:v>Register Disbursements</c:v>
                </c:pt>
              </c:strCache>
            </c:strRef>
          </c:cat>
          <c:val>
            <c:numRef>
              <c:f>Sheet1!$C$2:$C$12</c:f>
              <c:numCache>
                <c:formatCode>0%</c:formatCode>
                <c:ptCount val="11"/>
                <c:pt idx="0">
                  <c:v>0.26100000000000001</c:v>
                </c:pt>
                <c:pt idx="1">
                  <c:v>0.251</c:v>
                </c:pt>
                <c:pt idx="2">
                  <c:v>0.16600000000000037</c:v>
                </c:pt>
                <c:pt idx="3">
                  <c:v>0.15700000000000036</c:v>
                </c:pt>
                <c:pt idx="4">
                  <c:v>0.15400000000000033</c:v>
                </c:pt>
                <c:pt idx="5">
                  <c:v>0.14900000000000024</c:v>
                </c:pt>
                <c:pt idx="6">
                  <c:v>0.1160000000000002</c:v>
                </c:pt>
                <c:pt idx="7">
                  <c:v>0.11400000000000017</c:v>
                </c:pt>
                <c:pt idx="8">
                  <c:v>0.11200000000000015</c:v>
                </c:pt>
                <c:pt idx="9">
                  <c:v>7.2000000000000133E-2</c:v>
                </c:pt>
                <c:pt idx="10">
                  <c:v>3.1000000000000087E-2</c:v>
                </c:pt>
              </c:numCache>
            </c:numRef>
          </c:val>
        </c:ser>
        <c:dLbls>
          <c:showLegendKey val="0"/>
          <c:showVal val="0"/>
          <c:showCatName val="0"/>
          <c:showSerName val="0"/>
          <c:showPercent val="0"/>
          <c:showBubbleSize val="0"/>
        </c:dLbls>
        <c:gapWidth val="150"/>
        <c:axId val="198638208"/>
        <c:axId val="198656384"/>
      </c:barChart>
      <c:catAx>
        <c:axId val="198638208"/>
        <c:scaling>
          <c:orientation val="minMax"/>
        </c:scaling>
        <c:delete val="0"/>
        <c:axPos val="l"/>
        <c:majorTickMark val="out"/>
        <c:minorTickMark val="none"/>
        <c:tickLblPos val="nextTo"/>
        <c:crossAx val="198656384"/>
        <c:crosses val="autoZero"/>
        <c:auto val="1"/>
        <c:lblAlgn val="ctr"/>
        <c:lblOffset val="100"/>
        <c:noMultiLvlLbl val="0"/>
      </c:catAx>
      <c:valAx>
        <c:axId val="198656384"/>
        <c:scaling>
          <c:orientation val="minMax"/>
        </c:scaling>
        <c:delete val="0"/>
        <c:axPos val="b"/>
        <c:majorGridlines/>
        <c:numFmt formatCode="0%" sourceLinked="1"/>
        <c:majorTickMark val="out"/>
        <c:minorTickMark val="none"/>
        <c:tickLblPos val="nextTo"/>
        <c:crossAx val="198638208"/>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7F14F323-68A6-4FC5-A7F6-800685F369BC}" type="datetimeFigureOut">
              <a:rPr lang="en-US" smtClean="0"/>
              <a:pPr/>
              <a:t>7/1/2014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A9DD27C7-60C9-412D-9C00-71F743A4ABF8}" type="slidenum">
              <a:rPr lang="en-US" smtClean="0"/>
              <a:pPr/>
              <a:t>‹#›</a:t>
            </a:fld>
            <a:endParaRPr lang="en-US"/>
          </a:p>
        </p:txBody>
      </p:sp>
    </p:spTree>
    <p:extLst>
      <p:ext uri="{BB962C8B-B14F-4D97-AF65-F5344CB8AC3E}">
        <p14:creationId xmlns:p14="http://schemas.microsoft.com/office/powerpoint/2010/main" val="24316228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12E0FF7-7E33-4421-AF5E-143E7CC6711A}" type="datetimeFigureOut">
              <a:rPr lang="en-US" smtClean="0"/>
              <a:pPr/>
              <a:t>7/1/2014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248A1BB-3618-4707-9B00-86BB6F0E8BC6}" type="slidenum">
              <a:rPr lang="en-US" smtClean="0"/>
              <a:pPr/>
              <a:t>‹#›</a:t>
            </a:fld>
            <a:endParaRPr lang="en-US"/>
          </a:p>
        </p:txBody>
      </p:sp>
    </p:spTree>
    <p:extLst>
      <p:ext uri="{BB962C8B-B14F-4D97-AF65-F5344CB8AC3E}">
        <p14:creationId xmlns:p14="http://schemas.microsoft.com/office/powerpoint/2010/main" val="24382017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a:ln/>
        </p:spPr>
      </p:sp>
      <p:sp>
        <p:nvSpPr>
          <p:cNvPr id="8195" name="Notes Placeholder 2"/>
          <p:cNvSpPr>
            <a:spLocks noGrp="1"/>
          </p:cNvSpPr>
          <p:nvPr>
            <p:ph type="body" idx="1"/>
          </p:nvPr>
        </p:nvSpPr>
        <p:spPr>
          <a:noFill/>
          <a:ln/>
        </p:spPr>
        <p:txBody>
          <a:bodyPr/>
          <a:lstStyle/>
          <a:p>
            <a:endParaRPr lang="en-US" smtClean="0"/>
          </a:p>
        </p:txBody>
      </p:sp>
      <p:sp>
        <p:nvSpPr>
          <p:cNvPr id="8196" name="Slide Number Placeholder 3"/>
          <p:cNvSpPr>
            <a:spLocks noGrp="1"/>
          </p:cNvSpPr>
          <p:nvPr>
            <p:ph type="sldNum" sz="quarter" idx="5"/>
          </p:nvPr>
        </p:nvSpPr>
        <p:spPr>
          <a:noFill/>
        </p:spPr>
        <p:txBody>
          <a:bodyPr/>
          <a:lstStyle/>
          <a:p>
            <a:fld id="{4A384EA2-408D-426A-86B1-A70CB5F64F4A}" type="slidenum">
              <a:rPr lang="en-US" smtClean="0"/>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Help me</a:t>
            </a:r>
            <a:endParaRPr lang="en-US"/>
          </a:p>
        </p:txBody>
      </p:sp>
      <p:sp>
        <p:nvSpPr>
          <p:cNvPr id="4" name="Slide Number Placeholder 3"/>
          <p:cNvSpPr>
            <a:spLocks noGrp="1"/>
          </p:cNvSpPr>
          <p:nvPr>
            <p:ph type="sldNum" sz="quarter" idx="10"/>
          </p:nvPr>
        </p:nvSpPr>
        <p:spPr/>
        <p:txBody>
          <a:bodyPr/>
          <a:lstStyle/>
          <a:p>
            <a:fld id="{4248A1BB-3618-4707-9B00-86BB6F0E8BC6}"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48A1BB-3618-4707-9B00-86BB6F0E8BC6}"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userDrawn="1"/>
        </p:nvSpPr>
        <p:spPr>
          <a:xfrm>
            <a:off x="5938838" y="6411913"/>
            <a:ext cx="2936875" cy="246062"/>
          </a:xfrm>
          <a:prstGeom prst="rect">
            <a:avLst/>
          </a:prstGeom>
        </p:spPr>
        <p:txBody>
          <a:bodyPr>
            <a:spAutoFit/>
          </a:bodyPr>
          <a:lstStyle/>
          <a:p>
            <a:pPr algn="r">
              <a:defRPr/>
            </a:pPr>
            <a:fld id="{DC1B7C41-56C0-439B-A025-C933538D20DE}" type="slidenum">
              <a:rPr lang="en-US" sz="1000">
                <a:solidFill>
                  <a:prstClr val="white"/>
                </a:solidFill>
                <a:latin typeface="Calibri"/>
              </a:rPr>
              <a:pPr algn="r">
                <a:defRPr/>
              </a:pPr>
              <a:t>‹#›</a:t>
            </a:fld>
            <a:endParaRPr lang="en-US" sz="1000" dirty="0">
              <a:solidFill>
                <a:prstClr val="white"/>
              </a:solidFill>
              <a:latin typeface="Calibri"/>
            </a:endParaRPr>
          </a:p>
        </p:txBody>
      </p:sp>
      <p:sp>
        <p:nvSpPr>
          <p:cNvPr id="2" name="Title 1"/>
          <p:cNvSpPr>
            <a:spLocks noGrp="1"/>
          </p:cNvSpPr>
          <p:nvPr>
            <p:ph type="title"/>
          </p:nvPr>
        </p:nvSpPr>
        <p:spPr>
          <a:xfrm>
            <a:off x="601663" y="990600"/>
            <a:ext cx="8229600" cy="715963"/>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601663" y="1828800"/>
            <a:ext cx="8229600" cy="4085439"/>
          </a:xfrm>
        </p:spPr>
        <p:txBody>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307B1358-6D90-4BCE-96AF-D0868EA6592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AndChart">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648200" y="1600200"/>
            <a:ext cx="4038600" cy="4525963"/>
          </a:xfrm>
        </p:spPr>
        <p:txBody>
          <a:bodyPr/>
          <a:lstStyle/>
          <a:p>
            <a:pPr lvl="0"/>
            <a:endParaRPr lang="en-US" noProof="0" smtClean="0"/>
          </a:p>
        </p:txBody>
      </p:sp>
      <p:sp>
        <p:nvSpPr>
          <p:cNvPr id="5" name="Date Placeholder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7" name="Slide Number Placeholder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78DCA731-0A4E-4604-9D15-FB06F83E5A2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5" cstate="print">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1663" y="990600"/>
            <a:ext cx="8229600" cy="71596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Click to edit Master title style</a:t>
            </a:r>
          </a:p>
        </p:txBody>
      </p:sp>
      <p:sp>
        <p:nvSpPr>
          <p:cNvPr id="1027" name="Text Placeholder 2"/>
          <p:cNvSpPr>
            <a:spLocks noGrp="1"/>
          </p:cNvSpPr>
          <p:nvPr>
            <p:ph type="body" idx="1"/>
          </p:nvPr>
        </p:nvSpPr>
        <p:spPr bwMode="auto">
          <a:xfrm>
            <a:off x="601663" y="1828800"/>
            <a:ext cx="8229600" cy="4160939"/>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Lst>
  <p:hf hdr="0" dt="0"/>
  <p:txStyles>
    <p:titleStyle>
      <a:lvl1pPr algn="l" rtl="0" eaLnBrk="0" fontAlgn="base" hangingPunct="0">
        <a:spcBef>
          <a:spcPct val="0"/>
        </a:spcBef>
        <a:spcAft>
          <a:spcPct val="0"/>
        </a:spcAft>
        <a:defRPr sz="3200" kern="1200">
          <a:solidFill>
            <a:srgbClr val="7F7F7F"/>
          </a:solidFill>
          <a:latin typeface="+mj-lt"/>
          <a:ea typeface="+mj-ea"/>
          <a:cs typeface="+mj-cs"/>
        </a:defRPr>
      </a:lvl1pPr>
      <a:lvl2pPr algn="l" rtl="0" eaLnBrk="0" fontAlgn="base" hangingPunct="0">
        <a:spcBef>
          <a:spcPct val="0"/>
        </a:spcBef>
        <a:spcAft>
          <a:spcPct val="0"/>
        </a:spcAft>
        <a:defRPr sz="3600">
          <a:solidFill>
            <a:srgbClr val="7F7F7F"/>
          </a:solidFill>
          <a:latin typeface="Calibri" pitchFamily="34" charset="0"/>
        </a:defRPr>
      </a:lvl2pPr>
      <a:lvl3pPr algn="l" rtl="0" eaLnBrk="0" fontAlgn="base" hangingPunct="0">
        <a:spcBef>
          <a:spcPct val="0"/>
        </a:spcBef>
        <a:spcAft>
          <a:spcPct val="0"/>
        </a:spcAft>
        <a:defRPr sz="3600">
          <a:solidFill>
            <a:srgbClr val="7F7F7F"/>
          </a:solidFill>
          <a:latin typeface="Calibri" pitchFamily="34" charset="0"/>
        </a:defRPr>
      </a:lvl3pPr>
      <a:lvl4pPr algn="l" rtl="0" eaLnBrk="0" fontAlgn="base" hangingPunct="0">
        <a:spcBef>
          <a:spcPct val="0"/>
        </a:spcBef>
        <a:spcAft>
          <a:spcPct val="0"/>
        </a:spcAft>
        <a:defRPr sz="3600">
          <a:solidFill>
            <a:srgbClr val="7F7F7F"/>
          </a:solidFill>
          <a:latin typeface="Calibri" pitchFamily="34" charset="0"/>
        </a:defRPr>
      </a:lvl4pPr>
      <a:lvl5pPr algn="l" rtl="0" eaLnBrk="0" fontAlgn="base" hangingPunct="0">
        <a:spcBef>
          <a:spcPct val="0"/>
        </a:spcBef>
        <a:spcAft>
          <a:spcPct val="0"/>
        </a:spcAft>
        <a:defRPr sz="3600">
          <a:solidFill>
            <a:srgbClr val="7F7F7F"/>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168275" indent="-168275" algn="l" rtl="0" eaLnBrk="0" fontAlgn="base" hangingPunct="0">
        <a:spcBef>
          <a:spcPct val="20000"/>
        </a:spcBef>
        <a:spcAft>
          <a:spcPct val="0"/>
        </a:spcAft>
        <a:buFont typeface="Arial" charset="0"/>
        <a:buChar char="•"/>
        <a:defRPr sz="1600" kern="1200">
          <a:solidFill>
            <a:srgbClr val="7F7F7F"/>
          </a:solidFill>
          <a:latin typeface="+mn-lt"/>
          <a:ea typeface="+mn-ea"/>
          <a:cs typeface="+mn-cs"/>
        </a:defRPr>
      </a:lvl1pPr>
      <a:lvl2pPr marL="687388" indent="-230188" algn="l" rtl="0" eaLnBrk="0" fontAlgn="base" hangingPunct="0">
        <a:spcBef>
          <a:spcPct val="20000"/>
        </a:spcBef>
        <a:spcAft>
          <a:spcPct val="0"/>
        </a:spcAft>
        <a:buFont typeface="Arial" charset="0"/>
        <a:buChar char="–"/>
        <a:defRPr sz="1600" kern="1200">
          <a:solidFill>
            <a:srgbClr val="7F7F7F"/>
          </a:solidFill>
          <a:latin typeface="+mn-lt"/>
          <a:ea typeface="+mn-ea"/>
          <a:cs typeface="+mn-cs"/>
        </a:defRPr>
      </a:lvl2pPr>
      <a:lvl3pPr marL="1031875" indent="-117475" algn="l" rtl="0" eaLnBrk="0" fontAlgn="base" hangingPunct="0">
        <a:spcBef>
          <a:spcPct val="20000"/>
        </a:spcBef>
        <a:spcAft>
          <a:spcPct val="0"/>
        </a:spcAft>
        <a:buFont typeface="Arial" charset="0"/>
        <a:buChar char="•"/>
        <a:defRPr sz="1600" kern="1200">
          <a:solidFill>
            <a:srgbClr val="7F7F7F"/>
          </a:solidFill>
          <a:latin typeface="+mn-lt"/>
          <a:ea typeface="+mn-ea"/>
          <a:cs typeface="+mn-cs"/>
        </a:defRPr>
      </a:lvl3pPr>
      <a:lvl4pPr marL="1543050" indent="-171450" algn="l" rtl="0" eaLnBrk="0" fontAlgn="base" hangingPunct="0">
        <a:spcBef>
          <a:spcPct val="20000"/>
        </a:spcBef>
        <a:spcAft>
          <a:spcPct val="0"/>
        </a:spcAft>
        <a:buFont typeface="Arial" charset="0"/>
        <a:buChar char="–"/>
        <a:defRPr sz="1600" kern="1200">
          <a:solidFill>
            <a:srgbClr val="7F7F7F"/>
          </a:solidFill>
          <a:latin typeface="+mn-lt"/>
          <a:ea typeface="+mn-ea"/>
          <a:cs typeface="+mn-cs"/>
        </a:defRPr>
      </a:lvl4pPr>
      <a:lvl5pPr marL="1997075" indent="-168275" algn="l" rtl="0" eaLnBrk="0" fontAlgn="base" hangingPunct="0">
        <a:spcBef>
          <a:spcPct val="20000"/>
        </a:spcBef>
        <a:spcAft>
          <a:spcPct val="0"/>
        </a:spcAft>
        <a:buFont typeface="Arial" charset="0"/>
        <a:buChar char="»"/>
        <a:defRPr sz="1600" kern="1200">
          <a:solidFill>
            <a:srgbClr val="7F7F7F"/>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3.xml"/><Relationship Id="rId1" Type="http://schemas.openxmlformats.org/officeDocument/2006/relationships/vmlDrawing" Target="../drawings/vmlDrawing1.vml"/><Relationship Id="rId4" Type="http://schemas.openxmlformats.org/officeDocument/2006/relationships/image" Target="../media/image8.emf"/></Relationships>
</file>

<file path=ppt/slides/_rels/slide23.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hyperlink" Target="http://www.google.com/search?q=accounts+receivable+schemes&amp;hl=en&amp;biw=1280&amp;bih=832&amp;imgrefurl=http://accounting.smartpros.com/x8741.xml&amp;imgurl=http://accounting.smartpros.com/Images/privatehr991011.gif&amp;w=329&amp;h=245&amp;sig=106564111089112174284&amp;ndsp=20&amp;tbm=isch&amp;tbs=simg:CAQSEgnVaXopNQZaXiEq3dFN8O6zKA&amp;sa=X&amp;ei=Lm5TUJrMLMq5ywGKy4H4CA&amp;ved=0CAUQrBE" TargetMode="Externa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609600" y="1143000"/>
            <a:ext cx="7772400" cy="4495800"/>
          </a:xfrm>
        </p:spPr>
        <p:txBody>
          <a:bodyPr/>
          <a:lstStyle/>
          <a:p>
            <a:pPr>
              <a:defRPr/>
            </a:pPr>
            <a:r>
              <a:rPr lang="en-US" sz="1500" spc="300" dirty="0" smtClean="0">
                <a:solidFill>
                  <a:schemeClr val="accent1">
                    <a:lumMod val="75000"/>
                  </a:schemeClr>
                </a:solidFill>
              </a:rPr>
              <a:t/>
            </a:r>
            <a:br>
              <a:rPr lang="en-US" sz="1500" spc="300" dirty="0" smtClean="0">
                <a:solidFill>
                  <a:schemeClr val="accent1">
                    <a:lumMod val="75000"/>
                  </a:schemeClr>
                </a:solidFill>
              </a:rPr>
            </a:br>
            <a:r>
              <a:rPr lang="en-US" sz="1500" spc="300" dirty="0" smtClean="0">
                <a:solidFill>
                  <a:schemeClr val="accent1">
                    <a:lumMod val="75000"/>
                  </a:schemeClr>
                </a:solidFill>
              </a:rPr>
              <a:t> </a:t>
            </a:r>
            <a:br>
              <a:rPr lang="en-US" sz="1500" spc="300" dirty="0" smtClean="0">
                <a:solidFill>
                  <a:schemeClr val="accent1">
                    <a:lumMod val="75000"/>
                  </a:schemeClr>
                </a:solidFill>
              </a:rPr>
            </a:br>
            <a:r>
              <a:rPr lang="en-US" sz="1500" spc="300" dirty="0" smtClean="0">
                <a:solidFill>
                  <a:schemeClr val="accent1">
                    <a:lumMod val="75000"/>
                  </a:schemeClr>
                </a:solidFill>
              </a:rPr>
              <a:t/>
            </a:r>
            <a:br>
              <a:rPr lang="en-US" sz="1500" spc="300" dirty="0" smtClean="0">
                <a:solidFill>
                  <a:schemeClr val="accent1">
                    <a:lumMod val="75000"/>
                  </a:schemeClr>
                </a:solidFill>
              </a:rPr>
            </a:br>
            <a:r>
              <a:rPr lang="en-US" sz="4600" b="1" dirty="0" smtClean="0">
                <a:solidFill>
                  <a:schemeClr val="accent1">
                    <a:lumMod val="75000"/>
                  </a:schemeClr>
                </a:solidFill>
              </a:rPr>
              <a:t>Fraud Awareness &amp; Detection </a:t>
            </a:r>
            <a:br>
              <a:rPr lang="en-US" sz="4600" b="1" dirty="0" smtClean="0">
                <a:solidFill>
                  <a:schemeClr val="accent1">
                    <a:lumMod val="75000"/>
                  </a:schemeClr>
                </a:solidFill>
              </a:rPr>
            </a:br>
            <a:r>
              <a:rPr lang="en-US" sz="4600" b="1" dirty="0" smtClean="0">
                <a:solidFill>
                  <a:schemeClr val="accent1">
                    <a:lumMod val="75000"/>
                  </a:schemeClr>
                </a:solidFill>
              </a:rPr>
              <a:t>in Today’s Times</a:t>
            </a:r>
            <a:r>
              <a:rPr lang="en-US" sz="4000" b="1" dirty="0" smtClean="0">
                <a:solidFill>
                  <a:schemeClr val="accent1">
                    <a:lumMod val="75000"/>
                  </a:schemeClr>
                </a:solidFill>
              </a:rPr>
              <a:t/>
            </a:r>
            <a:br>
              <a:rPr lang="en-US" sz="4000" b="1" dirty="0" smtClean="0">
                <a:solidFill>
                  <a:schemeClr val="accent1">
                    <a:lumMod val="75000"/>
                  </a:schemeClr>
                </a:solidFill>
              </a:rPr>
            </a:br>
            <a:r>
              <a:rPr lang="en-US" dirty="0" smtClean="0">
                <a:solidFill>
                  <a:schemeClr val="accent1">
                    <a:lumMod val="75000"/>
                  </a:schemeClr>
                </a:solidFill>
              </a:rPr>
              <a:t/>
            </a:r>
            <a:br>
              <a:rPr lang="en-US" dirty="0" smtClean="0">
                <a:solidFill>
                  <a:schemeClr val="accent1">
                    <a:lumMod val="75000"/>
                  </a:schemeClr>
                </a:solidFill>
              </a:rPr>
            </a:br>
            <a:r>
              <a:rPr lang="en-US" sz="2000" b="1" dirty="0" smtClean="0">
                <a:solidFill>
                  <a:schemeClr val="accent1">
                    <a:lumMod val="75000"/>
                  </a:schemeClr>
                </a:solidFill>
              </a:rPr>
              <a:t>Michael Boeheim, CIA, CFE</a:t>
            </a:r>
            <a:br>
              <a:rPr lang="en-US" sz="2000" b="1" dirty="0" smtClean="0">
                <a:solidFill>
                  <a:schemeClr val="accent1">
                    <a:lumMod val="75000"/>
                  </a:schemeClr>
                </a:solidFill>
              </a:rPr>
            </a:br>
            <a:r>
              <a:rPr lang="en-US" sz="2000" dirty="0" smtClean="0">
                <a:solidFill>
                  <a:schemeClr val="accent1">
                    <a:lumMod val="75000"/>
                  </a:schemeClr>
                </a:solidFill>
              </a:rPr>
              <a:t>Director</a:t>
            </a:r>
            <a:br>
              <a:rPr lang="en-US" sz="2000" dirty="0" smtClean="0">
                <a:solidFill>
                  <a:schemeClr val="accent1">
                    <a:lumMod val="75000"/>
                  </a:schemeClr>
                </a:solidFill>
              </a:rPr>
            </a:br>
            <a:r>
              <a:rPr lang="en-US" sz="2000" dirty="0" smtClean="0">
                <a:solidFill>
                  <a:schemeClr val="accent1">
                    <a:lumMod val="75000"/>
                  </a:schemeClr>
                </a:solidFill>
              </a:rPr>
              <a:t/>
            </a:r>
            <a:br>
              <a:rPr lang="en-US" sz="2000" dirty="0" smtClean="0">
                <a:solidFill>
                  <a:schemeClr val="accent1">
                    <a:lumMod val="75000"/>
                  </a:schemeClr>
                </a:solidFill>
              </a:rPr>
            </a:br>
            <a:r>
              <a:rPr lang="en-US" sz="2000" b="1" dirty="0" smtClean="0">
                <a:solidFill>
                  <a:schemeClr val="accent1">
                    <a:lumMod val="75000"/>
                  </a:schemeClr>
                </a:solidFill>
              </a:rPr>
              <a:t>Robert Wood, CPA</a:t>
            </a:r>
            <a:r>
              <a:rPr lang="en-US" sz="2000" dirty="0" smtClean="0">
                <a:solidFill>
                  <a:schemeClr val="accent1">
                    <a:lumMod val="75000"/>
                  </a:schemeClr>
                </a:solidFill>
              </a:rPr>
              <a:t/>
            </a:r>
            <a:br>
              <a:rPr lang="en-US" sz="2000" dirty="0" smtClean="0">
                <a:solidFill>
                  <a:schemeClr val="accent1">
                    <a:lumMod val="75000"/>
                  </a:schemeClr>
                </a:solidFill>
              </a:rPr>
            </a:br>
            <a:r>
              <a:rPr lang="en-US" sz="2000" dirty="0" smtClean="0">
                <a:solidFill>
                  <a:schemeClr val="accent1">
                    <a:lumMod val="75000"/>
                  </a:schemeClr>
                </a:solidFill>
              </a:rPr>
              <a:t>Senior Manager</a:t>
            </a:r>
            <a:endParaRPr lang="en-US" sz="2000" spc="300" dirty="0" smtClean="0">
              <a:solidFill>
                <a:schemeClr val="accent1">
                  <a:lumMod val="7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idx="1"/>
          </p:nvPr>
        </p:nvSpPr>
        <p:spPr>
          <a:xfrm>
            <a:off x="609600" y="1828800"/>
            <a:ext cx="8229600" cy="3886200"/>
          </a:xfrm>
        </p:spPr>
        <p:txBody>
          <a:bodyPr/>
          <a:lstStyle/>
          <a:p>
            <a:pPr eaLnBrk="1" hangingPunct="1">
              <a:lnSpc>
                <a:spcPct val="90000"/>
              </a:lnSpc>
              <a:defRPr/>
            </a:pPr>
            <a:r>
              <a:rPr lang="en-US" sz="3200" dirty="0" smtClean="0">
                <a:solidFill>
                  <a:schemeClr val="accent1">
                    <a:lumMod val="75000"/>
                  </a:schemeClr>
                </a:solidFill>
                <a:latin typeface="+mj-lt"/>
              </a:rPr>
              <a:t>Negative cash flow being sustained by the business</a:t>
            </a:r>
          </a:p>
          <a:p>
            <a:pPr eaLnBrk="1" hangingPunct="1">
              <a:lnSpc>
                <a:spcPct val="90000"/>
              </a:lnSpc>
              <a:defRPr/>
            </a:pPr>
            <a:r>
              <a:rPr lang="en-US" sz="3200" dirty="0" smtClean="0">
                <a:solidFill>
                  <a:schemeClr val="accent1">
                    <a:lumMod val="75000"/>
                  </a:schemeClr>
                </a:solidFill>
                <a:latin typeface="+mj-lt"/>
              </a:rPr>
              <a:t>Personal abuse problems…gambling, alcohol, drugs, etc.</a:t>
            </a:r>
          </a:p>
          <a:p>
            <a:pPr eaLnBrk="1" hangingPunct="1">
              <a:lnSpc>
                <a:spcPct val="90000"/>
              </a:lnSpc>
              <a:defRPr/>
            </a:pPr>
            <a:r>
              <a:rPr lang="en-US" sz="3200" dirty="0" smtClean="0">
                <a:solidFill>
                  <a:schemeClr val="accent1">
                    <a:lumMod val="75000"/>
                  </a:schemeClr>
                </a:solidFill>
                <a:latin typeface="+mj-lt"/>
              </a:rPr>
              <a:t>An unwillingness to make changes in lifestyle</a:t>
            </a:r>
          </a:p>
          <a:p>
            <a:pPr eaLnBrk="1" hangingPunct="1">
              <a:lnSpc>
                <a:spcPct val="90000"/>
              </a:lnSpc>
              <a:defRPr/>
            </a:pPr>
            <a:r>
              <a:rPr lang="en-US" sz="3200" dirty="0" smtClean="0">
                <a:solidFill>
                  <a:schemeClr val="accent1">
                    <a:lumMod val="75000"/>
                  </a:schemeClr>
                </a:solidFill>
                <a:latin typeface="+mj-lt"/>
              </a:rPr>
              <a:t>A very strong ego that will not allow the company to go down, at any cost</a:t>
            </a:r>
          </a:p>
        </p:txBody>
      </p:sp>
      <p:sp>
        <p:nvSpPr>
          <p:cNvPr id="3" name="TextBox 2"/>
          <p:cNvSpPr txBox="1"/>
          <p:nvPr/>
        </p:nvSpPr>
        <p:spPr>
          <a:xfrm>
            <a:off x="533400" y="762000"/>
            <a:ext cx="7140544" cy="769441"/>
          </a:xfrm>
          <a:prstGeom prst="rect">
            <a:avLst/>
          </a:prstGeom>
          <a:noFill/>
        </p:spPr>
        <p:txBody>
          <a:bodyPr wrap="none" rtlCol="0">
            <a:spAutoFit/>
          </a:bodyPr>
          <a:lstStyle/>
          <a:p>
            <a:r>
              <a:rPr lang="en-US" sz="4400" b="1" u="sng" dirty="0" smtClean="0">
                <a:solidFill>
                  <a:schemeClr val="accent1">
                    <a:lumMod val="75000"/>
                  </a:schemeClr>
                </a:solidFill>
                <a:latin typeface="+mj-lt"/>
              </a:rPr>
              <a:t>Management Fraud Pressures</a:t>
            </a:r>
            <a:endParaRPr lang="en-US" sz="4400" b="1" u="sng" dirty="0">
              <a:solidFill>
                <a:schemeClr val="accent1">
                  <a:lumMod val="75000"/>
                </a:schemeClr>
              </a:solidFill>
              <a:latin typeface="+mj-lt"/>
            </a:endParaRPr>
          </a:p>
        </p:txBody>
      </p:sp>
    </p:spTree>
  </p:cSld>
  <p:clrMapOvr>
    <a:masterClrMapping/>
  </p:clrMapOvr>
  <p:transition spd="med">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idx="1"/>
          </p:nvPr>
        </p:nvSpPr>
        <p:spPr>
          <a:xfrm>
            <a:off x="457200" y="1905000"/>
            <a:ext cx="8145463" cy="3704439"/>
          </a:xfrm>
        </p:spPr>
        <p:txBody>
          <a:bodyPr/>
          <a:lstStyle/>
          <a:p>
            <a:pPr eaLnBrk="1" hangingPunct="1">
              <a:defRPr/>
            </a:pPr>
            <a:r>
              <a:rPr lang="en-US" sz="2800" dirty="0" smtClean="0">
                <a:solidFill>
                  <a:schemeClr val="accent1">
                    <a:lumMod val="75000"/>
                  </a:schemeClr>
                </a:solidFill>
                <a:latin typeface="+mj-lt"/>
              </a:rPr>
              <a:t>Executives that are involved extensively in gambling or speculative transactions</a:t>
            </a:r>
          </a:p>
          <a:p>
            <a:pPr eaLnBrk="1" hangingPunct="1">
              <a:defRPr/>
            </a:pPr>
            <a:r>
              <a:rPr lang="en-US" sz="2800" dirty="0" smtClean="0">
                <a:solidFill>
                  <a:schemeClr val="accent1">
                    <a:lumMod val="75000"/>
                  </a:schemeClr>
                </a:solidFill>
                <a:latin typeface="+mj-lt"/>
              </a:rPr>
              <a:t>Executives with questionable backgrounds (background checks)</a:t>
            </a:r>
          </a:p>
          <a:p>
            <a:pPr eaLnBrk="1" hangingPunct="1">
              <a:defRPr/>
            </a:pPr>
            <a:r>
              <a:rPr lang="en-US" sz="2800" dirty="0" smtClean="0">
                <a:solidFill>
                  <a:schemeClr val="accent1">
                    <a:lumMod val="75000"/>
                  </a:schemeClr>
                </a:solidFill>
                <a:latin typeface="+mj-lt"/>
              </a:rPr>
              <a:t>Executives whose financial success is completely tied to the success of their company</a:t>
            </a:r>
          </a:p>
          <a:p>
            <a:pPr eaLnBrk="1" hangingPunct="1">
              <a:defRPr/>
            </a:pPr>
            <a:r>
              <a:rPr lang="en-US" sz="2800" dirty="0" smtClean="0">
                <a:solidFill>
                  <a:schemeClr val="accent1">
                    <a:lumMod val="75000"/>
                  </a:schemeClr>
                </a:solidFill>
                <a:latin typeface="+mj-lt"/>
              </a:rPr>
              <a:t>Executives with high personal debt or financial needs</a:t>
            </a:r>
          </a:p>
          <a:p>
            <a:pPr eaLnBrk="1" hangingPunct="1">
              <a:buFontTx/>
              <a:buNone/>
              <a:defRPr/>
            </a:pPr>
            <a:endParaRPr lang="en-US" sz="2800" dirty="0" smtClean="0">
              <a:latin typeface="+mj-lt"/>
            </a:endParaRPr>
          </a:p>
          <a:p>
            <a:pPr eaLnBrk="1" hangingPunct="1">
              <a:buFontTx/>
              <a:buNone/>
              <a:defRPr/>
            </a:pPr>
            <a:endParaRPr lang="en-US" sz="2800" dirty="0" smtClean="0">
              <a:latin typeface="+mj-lt"/>
            </a:endParaRPr>
          </a:p>
        </p:txBody>
      </p:sp>
      <p:sp>
        <p:nvSpPr>
          <p:cNvPr id="3" name="TextBox 2"/>
          <p:cNvSpPr txBox="1"/>
          <p:nvPr/>
        </p:nvSpPr>
        <p:spPr>
          <a:xfrm>
            <a:off x="533400" y="762000"/>
            <a:ext cx="5348965" cy="769441"/>
          </a:xfrm>
          <a:prstGeom prst="rect">
            <a:avLst/>
          </a:prstGeom>
          <a:noFill/>
        </p:spPr>
        <p:txBody>
          <a:bodyPr wrap="none" rtlCol="0">
            <a:spAutoFit/>
          </a:bodyPr>
          <a:lstStyle/>
          <a:p>
            <a:r>
              <a:rPr lang="en-US" sz="4400" b="1" u="sng" dirty="0" smtClean="0">
                <a:solidFill>
                  <a:schemeClr val="accent1">
                    <a:lumMod val="75000"/>
                  </a:schemeClr>
                </a:solidFill>
                <a:latin typeface="+mj-lt"/>
              </a:rPr>
              <a:t>Management Motives</a:t>
            </a:r>
            <a:endParaRPr lang="en-US" sz="4400" b="1" u="sng" dirty="0">
              <a:solidFill>
                <a:schemeClr val="accent1">
                  <a:lumMod val="75000"/>
                </a:schemeClr>
              </a:solidFill>
              <a:latin typeface="+mj-lt"/>
            </a:endParaRPr>
          </a:p>
        </p:txBody>
      </p:sp>
    </p:spTree>
  </p:cSld>
  <p:clrMapOvr>
    <a:masterClrMapping/>
  </p:clrMapOvr>
  <p:transition spd="med">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idx="1"/>
          </p:nvPr>
        </p:nvSpPr>
        <p:spPr>
          <a:xfrm>
            <a:off x="609600" y="1905000"/>
            <a:ext cx="7696199" cy="3581400"/>
          </a:xfrm>
        </p:spPr>
        <p:txBody>
          <a:bodyPr/>
          <a:lstStyle/>
          <a:p>
            <a:pPr eaLnBrk="1" hangingPunct="1">
              <a:defRPr/>
            </a:pPr>
            <a:r>
              <a:rPr lang="en-US" sz="3200" dirty="0" smtClean="0">
                <a:solidFill>
                  <a:schemeClr val="accent1">
                    <a:lumMod val="75000"/>
                  </a:schemeClr>
                </a:solidFill>
                <a:latin typeface="+mj-lt"/>
              </a:rPr>
              <a:t>An institution that lends money but does not monitor financial performance carefully</a:t>
            </a:r>
          </a:p>
          <a:p>
            <a:pPr eaLnBrk="1" hangingPunct="1">
              <a:defRPr/>
            </a:pPr>
            <a:r>
              <a:rPr lang="en-US" sz="3200" dirty="0" smtClean="0">
                <a:solidFill>
                  <a:schemeClr val="accent1">
                    <a:lumMod val="75000"/>
                  </a:schemeClr>
                </a:solidFill>
                <a:latin typeface="+mj-lt"/>
              </a:rPr>
              <a:t>An institution that does not monitor collateral carefully</a:t>
            </a:r>
          </a:p>
          <a:p>
            <a:pPr eaLnBrk="1" hangingPunct="1">
              <a:defRPr/>
            </a:pPr>
            <a:r>
              <a:rPr lang="en-US" sz="3200" dirty="0" smtClean="0">
                <a:solidFill>
                  <a:schemeClr val="accent1">
                    <a:lumMod val="75000"/>
                  </a:schemeClr>
                </a:solidFill>
                <a:latin typeface="+mj-lt"/>
              </a:rPr>
              <a:t>An institution that does not respond to audit findings</a:t>
            </a:r>
          </a:p>
          <a:p>
            <a:pPr eaLnBrk="1" hangingPunct="1">
              <a:buFontTx/>
              <a:buNone/>
              <a:defRPr/>
            </a:pPr>
            <a:endParaRPr lang="en-US" dirty="0" smtClean="0">
              <a:latin typeface="+mj-lt"/>
            </a:endParaRPr>
          </a:p>
          <a:p>
            <a:pPr eaLnBrk="1" hangingPunct="1">
              <a:buFontTx/>
              <a:buNone/>
              <a:defRPr/>
            </a:pPr>
            <a:endParaRPr lang="en-US" dirty="0" smtClean="0">
              <a:latin typeface="+mj-lt"/>
            </a:endParaRPr>
          </a:p>
        </p:txBody>
      </p:sp>
      <p:sp>
        <p:nvSpPr>
          <p:cNvPr id="3" name="TextBox 2"/>
          <p:cNvSpPr txBox="1"/>
          <p:nvPr/>
        </p:nvSpPr>
        <p:spPr>
          <a:xfrm>
            <a:off x="533400" y="838200"/>
            <a:ext cx="8261621" cy="707886"/>
          </a:xfrm>
          <a:prstGeom prst="rect">
            <a:avLst/>
          </a:prstGeom>
          <a:noFill/>
        </p:spPr>
        <p:txBody>
          <a:bodyPr wrap="none" rtlCol="0">
            <a:spAutoFit/>
          </a:bodyPr>
          <a:lstStyle/>
          <a:p>
            <a:r>
              <a:rPr lang="en-US" sz="4000" b="1" u="sng" dirty="0" smtClean="0">
                <a:solidFill>
                  <a:schemeClr val="accent1">
                    <a:lumMod val="75000"/>
                  </a:schemeClr>
                </a:solidFill>
                <a:latin typeface="+mj-lt"/>
              </a:rPr>
              <a:t>Opportunities For Management Fraud</a:t>
            </a:r>
            <a:endParaRPr lang="en-US" sz="4000" b="1" u="sng" dirty="0">
              <a:solidFill>
                <a:schemeClr val="accent1">
                  <a:lumMod val="75000"/>
                </a:schemeClr>
              </a:solidFill>
              <a:latin typeface="+mj-lt"/>
            </a:endParaRPr>
          </a:p>
        </p:txBody>
      </p:sp>
    </p:spTree>
  </p:cSld>
  <p:clrMapOvr>
    <a:masterClrMapping/>
  </p:clrMapOvr>
  <p:transition spd="med">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idx="1"/>
          </p:nvPr>
        </p:nvSpPr>
        <p:spPr>
          <a:xfrm>
            <a:off x="609600" y="1752600"/>
            <a:ext cx="8229600" cy="3733800"/>
          </a:xfrm>
        </p:spPr>
        <p:txBody>
          <a:bodyPr/>
          <a:lstStyle/>
          <a:p>
            <a:pPr eaLnBrk="1" hangingPunct="1">
              <a:buFontTx/>
              <a:buNone/>
              <a:defRPr/>
            </a:pPr>
            <a:r>
              <a:rPr lang="en-US" dirty="0" smtClean="0">
                <a:latin typeface="+mj-lt"/>
              </a:rPr>
              <a:t>				</a:t>
            </a:r>
          </a:p>
          <a:p>
            <a:pPr eaLnBrk="1" hangingPunct="1">
              <a:defRPr/>
            </a:pPr>
            <a:r>
              <a:rPr lang="en-US" sz="3200" dirty="0" smtClean="0">
                <a:solidFill>
                  <a:schemeClr val="accent1">
                    <a:lumMod val="75000"/>
                  </a:schemeClr>
                </a:solidFill>
                <a:latin typeface="+mj-lt"/>
              </a:rPr>
              <a:t>“It’s O.K., I’m not going to hurt anyone.”</a:t>
            </a:r>
          </a:p>
          <a:p>
            <a:pPr eaLnBrk="1" hangingPunct="1">
              <a:defRPr/>
            </a:pPr>
            <a:r>
              <a:rPr lang="en-US" sz="3200" dirty="0" smtClean="0">
                <a:solidFill>
                  <a:schemeClr val="accent1">
                    <a:lumMod val="75000"/>
                  </a:schemeClr>
                </a:solidFill>
                <a:latin typeface="+mj-lt"/>
              </a:rPr>
              <a:t>“It’s O.K., everyone else does it.”</a:t>
            </a:r>
          </a:p>
          <a:p>
            <a:pPr eaLnBrk="1" hangingPunct="1">
              <a:defRPr/>
            </a:pPr>
            <a:r>
              <a:rPr lang="en-US" sz="3200" dirty="0" smtClean="0">
                <a:solidFill>
                  <a:schemeClr val="accent1">
                    <a:lumMod val="75000"/>
                  </a:schemeClr>
                </a:solidFill>
                <a:latin typeface="+mj-lt"/>
              </a:rPr>
              <a:t>“I will only borrow for a while, then pay it back.”</a:t>
            </a:r>
          </a:p>
          <a:p>
            <a:pPr eaLnBrk="1" hangingPunct="1">
              <a:defRPr/>
            </a:pPr>
            <a:r>
              <a:rPr lang="en-US" sz="3200" dirty="0" smtClean="0">
                <a:solidFill>
                  <a:schemeClr val="accent1">
                    <a:lumMod val="75000"/>
                  </a:schemeClr>
                </a:solidFill>
                <a:latin typeface="+mj-lt"/>
              </a:rPr>
              <a:t>“The financial institution can afford to take the   risks, look at all the collateral they have.”</a:t>
            </a:r>
          </a:p>
        </p:txBody>
      </p:sp>
      <p:sp>
        <p:nvSpPr>
          <p:cNvPr id="3" name="TextBox 2"/>
          <p:cNvSpPr txBox="1"/>
          <p:nvPr/>
        </p:nvSpPr>
        <p:spPr>
          <a:xfrm>
            <a:off x="533400" y="838200"/>
            <a:ext cx="3924408" cy="769441"/>
          </a:xfrm>
          <a:prstGeom prst="rect">
            <a:avLst/>
          </a:prstGeom>
          <a:noFill/>
        </p:spPr>
        <p:txBody>
          <a:bodyPr wrap="none" rtlCol="0">
            <a:spAutoFit/>
          </a:bodyPr>
          <a:lstStyle/>
          <a:p>
            <a:r>
              <a:rPr lang="en-US" sz="4400" b="1" u="sng" dirty="0" smtClean="0">
                <a:solidFill>
                  <a:schemeClr val="accent1">
                    <a:lumMod val="75000"/>
                  </a:schemeClr>
                </a:solidFill>
                <a:latin typeface="+mj-lt"/>
              </a:rPr>
              <a:t>Rationalizations</a:t>
            </a:r>
            <a:endParaRPr lang="en-US" sz="4400" b="1" u="sng" dirty="0">
              <a:solidFill>
                <a:schemeClr val="accent1">
                  <a:lumMod val="75000"/>
                </a:schemeClr>
              </a:solidFill>
              <a:latin typeface="+mj-lt"/>
            </a:endParaRPr>
          </a:p>
        </p:txBody>
      </p:sp>
      <p:sp>
        <p:nvSpPr>
          <p:cNvPr id="10242" name="AutoShape 2" descr="data:image/jpeg;base64,/9j/4AAQSkZJRgABAQAAAQABAAD/2wCEAAkGBhQSEBUUEhQWFRUWGBgZFxgUGBwYGhcVGBgXGhwbFxwYGyYfGCAlGxgZIS8gIycpLCwtGB8xNTAqNSYrLCkBCQoKDgwOGg8PGiwkHyQsLCwsNCwsLCwsLC8sLCwsNiwsLCwsLCwpLCwsLCwsLCwsLCwsLCwsLCwsLCwsLCwsLP/AABEIAMwAzAMBIgACEQEDEQH/xAAcAAABBQEBAQAAAAAAAAAAAAAAAwQFBgcCAQj/xABBEAABAQQGBwcDAwMCBgMAAAABAgADEfAEITFBUWEFBhJxgZGhBxMiscHR4TJC8RRygiNSomJzJCUzU7PCF5Ky/8QAGgEAAgMBAQAAAAAAAAAAAAAAAAUBBAYCA//EACwRAAICAgEDAwMDBQEAAAAAAAABAgMEETESEyEFQVEiYaEy0fAUM0JxsYH/2gAMAwEAAhEDEQA/ANxYYYYAGGGGABhhhgAYYZGl0tDpBW8WlCEiJUogADMlgBZhst1k7b3aSXdBdl8uMNtYIRvSkeJfHZ4tSNJaS0jTSf1NIUhBjFCTsgDDZRUbL43VtXsyIQ5ZXsyIQ5ZuGk9cqHRyQ+pLpKhanaBV/wDVMT0avUnto0cgwDx48/Y7PrBsid6uOk27SqrzC3dDEsodHuxYhPKJ9bjD2qam89eyKjz17I009utBjDu6RDHYT5bcWeUXto0cswK3iP3u1f8ArFsjNCSaghJyCRnljDjHg5d6pvXljiAj90E4G/8AlxLR/X/KI/rvlG46P13oL8wdUpyo4bYSa8lQLTYMbG+dv/jd6r+1O9cRCrflzwNTii6laQcf9Ck93kh6tIxsEB0b1jn1+57RzYPk+gmGxOj6e09RhWRSEi4hDwniNlR/LSmjO3AoOxT6Kt2q9TsEV/seV/5FrMMiufDLEb4S4ZrDDQur+uNFpo/4d8lRFqD4VjelVd4rFVbTTeyafB6p7BhhhpJBhhhgAYYYYAGGGGABhhhgAYYbP+0XtMFDjR6N46UqANW0HW1ZGFqzcnnnzKSitsiUlFbZK669olH0ckhR7x+QCl0kwNdhWfsG+25sk0i9pmlFh7TFlDq1DtIgAD/akn/JVbOND6sHaL+lEvH6iSds7WyTaST9SoVG4BpxaPSZ6WslyM5yfTASZGc5PpgRNF0Yh0mDtMPM7zfWd1Yqtb1aPf5r3D3iz5SJnf5N04oUayOHvgLeZuZc5b8sX9W3tka7oalmCR6dTw6NJUXV5P3kqyFQu4m5pB0kAQFQ/HkbtzOEzNnnc3PUydhRqKlAglITuELAbeUJqdpEnfMxZJEzuIPyK1UzM+8HSFET0927SJ8pzbkTzIn4bv58z+Wk7R2J5MlSqIl4nZeJStJhUoBQsujw61ssJ8+PFvTMwrsLCOilaX7N3RPeUVRcPEmIAJ2I21GO0iuFYuuZxoLtPpdAeBxpRCniDUHogVACraiKnov/ALrbbGtapnmP5cmWktHu37su3qQtBtBuNdYwIJu9DG5TlzrfnyWK8iUGX3R2knb92l65Wl47VWFJMQfnK5nLYM4f0rQb/vHKlPaItUFoVH/K5CoWLvqBFzbToHTrqmOEv3CtpChxSq9KhcQWe03RtW0N6rY2LaJBhhhvY9QYYYYAGGGGABhhoTXHWdFAoi366yPC7T/e8P0p9TkC0N68kN68sge0vtB/Quw5ceKlPR4YV92DAbRF5r8Kb/Oi6s6sl1F+/wDFSFxJJMSnarMTGtUSYnhvS1U0S8fvVU+lHaePTtIjdGI24XYJFwG5rYRO+7kDzZDmZTm+mPBn83Kc30R4Gy3c8OuVluUAgtM9fKBsZ4tM74+os/DR1IfRMBPvX58GXC7Z4BOEn0ZZAmeDIJ9POOFTKpMzu8mg7Q4RPCNXKFnwF0DL3u95sZuietXxG+5lkHdNfGpg6Qu7M9a/PcyqDM5zayCTPPrH2viVgZneeWTB6IWEzNvLsGeXr5skkzxbsGenqeULWlHSFhMw3/Dexnnz8rmSjM21tIaFo22+GCfEeFnWa29IQc5KK9z0hFzkooZaX1fp2wFUYuYwBKFg7ROANScoHmGr+itZCt4XD9HdPkkjZNhUI1CNhsMMKwa21psy7XdHJDyjPkAB4pewSLVAQUnfCsRu2mbZGFCNe4+wwvxIxhuPsL0lwl4koWApKhskGwgwqPDyDUzRGkV6Dp4MSqhvzXDDj96IgxvHS7PDbx8xPBo3TejE0lyt0v7qwf7VWhQ3R4glluPe6pb9ihTc65bNRo9IS8QlaCFJUAUkWEERBDKNlPY3rKpCnmjn8dt2VF1E/aD4kDIVKGRODas2mhJSW0aCElJbQMMMN0dAwwwwANhesmkjpjSndgn9JR98FCMFEYlZEB/pBIvbQu1bWc0PR6thWy9ff03ZFoiIqUMIJjXiQ1J1N0OKPRhEQWvxrxrHhHAeZZfnX9EdLkXZ9/bhpcssDpIAAAAgBACwQqAqhC4Q3Yt4TOU354MAzhNfXgk+f7KSTcItnjODTSVJ2Rsi09BV5w6RaOQfPrOd2RZJ4+KlFRtMTkJq6HFu0/EzuaCUOHYNQFpqhbXAXW2no160DqckALpAio1hFw/diejR+oWiNpSnyhUnwp/dec4CEDnk1k1i04KM7iK1qqSPMnIM3xMeEYd60cYmPCMO9bx7fz/g6edw7EFd2gYHZTle1d1p0OlAD12AATBQFlYMCMPw1VeUhS1FSyVKJrJrrm5rhSSRQHCDaouwBlb0EGl3xyYTi460to7d8ciMouOtLaJjRujkOXQqEdmKlG+quJamUykBbxSkgAKJIFU2V8cDFp/WjSRJFHd1qVDaAzsTxt/LPaHo51RncXmzH7lKxwEc+Ld3Vq59qGlGPLPS2CtfbhpKPLKiFTwj5ebdhU8B6RG43s707pFD15FAgAIE2bVfyRxOAZgDPTj8sonFRk0nsWzSjJpPaFgqbcvX832jVmjQdFZtUav2j5j82tVXKCpQSLVEAcSBO7ENf3LsJSEiwAAcGY+m19U3N+xewYdUnN+x22a640nv9KodgxRRXe2oXB6usRzhsnhmW0Wl0lLt2paqkoSVHcBE9GybV5Slh7SF/U/eKXXVBJMQK7hDkBdGFz1Czpr6fks51nTDp+SYUqZ3e9oZJSs5t9I/LBVJy8vzdWEyqapumDZ8SFR1vSqjUhxTnMQtCkhULKrIwuKQpBqsg25aK0imkOHb5H0vEJWLLFCMDCqIs4NlWnaF37h47vUDsx/vFaThaA0z2H6b72gqcKPicLhD/QvxD/LaHDNnnp1u49L9hvgWbXS/Y0dhhhmozBhhm9PpqXLpb1dSXaVLVuSCT5MAYxr9SxTtOJcRi7o4AIxUPEvmdlJhhlVOpeXzjPHAtTdTYvVv6Sv6nqzG2raJWq/FQHDi1rDz0M8fM5NmsyzrsZmc2fXa/sOgudx/HItFaapViBvPWE47hB6XkLeM+8bLoAtX3r7bUSb4meA6hqZRZ2mfjdVMWVTPI8vaxkEmfnj0BsgyiZ6evWPGANX1NQBQncL9oneVKaq650wrpZTcgJSN8No//qHDey2pmtSHKO5fHZSCSlVwjWQYZxIO+6DO9M0ChPHpeqpKRtfUlBCySABVsxPCBrrZzZJXY0Ywa8a351wO5yV2NGMGvGt+dcEDoXRiqQ8CE2WqNwTf6hrShX6qloCP+jR77ioYcYcAcWgqdrClLvuaKnu3Z+pRPjWb91kPZrFofTlFc0ZMFgECKkw8ZWYRqvr4cm88ZVp9HUtcv769l9vk4x1Wn0dS+W/nXsvsNqE8dIpL5UVPVoC17UBBMLQKySayI2WwxaCpekFvVlSzE9AKzVdCrOzez/VvSrtNJeKeeAPAYRsEVCr5yZbWd7RdkdzsbZMYuzVCBthUTEDlXn5z+unqUkvL8fzk5n9dW1JLy/H85IZKsKp+RyboKwmueJFjIbXr587/ADbrvPe64Tzgy8o7LHqnRNp6V3IBA3nfl5tbmi9XKF3dHTG1XiPGwcBBpRtNh1dupL58mjxa+ipL58lM7UdJlNFTR0fXSVBAhbsCClnlAfyaCdOwhISAAEiA3AENxrDTv1GlXhj4KKAhIu7w1qPp/Fvdua+E+jJ863rt18CnMs67NfAoT5z0jzsZJTz09/Tpm3JV5Z+1d/w3JMj3jgbvlqJS2BVNvX83NGdmD/8AT6afuPteoVACyIg8HQr64GL4qav0Z53WnaI8H3lAP8tpB6NewZat0W8KerTfGGGG0ZoQan9rOkO60S/xXsux/JQj0i1wbMO3qlkUNwgfc9JP8EK9VBuJvUWczeosq2rDru6K7GI2jvUQbsjZk0uHkzVi0dQxsu0JsglI5CHL2ZcPfc3e0D75tlpvcmzKz8ybFKc+g7OcBwMGiRM3WcIG2pnGkHkYDfZuhdv8smaAzOUeQ4eT5K8uRcH55+1bKJnqPOJ/LIJM8PeHTiolU8J5sEIcBU8veOFeZLKJVPP5+WbpVPEyN4wZSmh45dh4ty97sw8YRBONphbX7tMYuXCPSMZS4Q5Qqa/zcyiVzbf8zazGi0xKxFJBHrAWjlvZylU7hfwyuDRwHHgcgzO7o3YX1/DNgqet5mtlAuZ49GCRwDwmeuLPdEUXvnyEQqJrr+0RjuMPSpoyM82uOolCqW9P7R5qPlyaxjV921RLONX3bFEtoEGZ6b0kKPR3r5VjtClV1RIFQ4mAZ61B7VdIRS4oqYxer21w/wC27rr/AJQP8W0ls+3ByNHbNVwcvgq2gnZDrbXWt4ovFk4qJOOHmz8rnnHzrmKQMMKrPKdzebTZRvb2ZZy29ihV588c24Jmd5bmMzNjclfGcmg52dFTV2mq/wCbUD97v/zBpwqnjv3V/EIGkq/5tQP9x3/5gcGtYf8AeRZw/wC8j6DYYYbTmmBsk7fvoon7nvk7xbW2yXt/H9OiG7ae9Uo9i3nb+lnnZ+lkEh5Z6zkMvTpL2zh0nrdazRLz8+Xu3QXPvzNbZgzLiFKVFW4X3W2/ML8yyYM8seFrePVRPD1z3zW3kZ4m7iG8XyVJ/qFQZnl5VsolUzPkyIMzl6bm7Qr08/nyYOS96hasB4P1D0RSD/TSRUSPuOQIgMxkG0F47CgQoAgiBBrBBuLV7UHSCXlCdpB8TvwKFVULDViIdWsbafErhGpdPuazDrhCpdPuvJjGvOq50fSA+cj/AId4YbI+w3orjV9ycIEb27p8FAEVg1jjH3x9G2PS2i3dJcrcvRFCxA4jAjAg1jc2H0mhvKDSV0d9ZGKFWAgmpQyNkI1EcWW52N0vrjwLs7F6X1xJJKp/FnDHg3YXPvzmtm4M2Qk+m5ugqd/5Nf5ZSKRwkk2WnqTdXn5wbWND0DuXCHd4Ff7jWepbO9T9H99SkxsR41cCIb/EfPjqLO/TKtJ2P/Q79Nr8Ox/6Bsc0npL9TpCkP/sQe5dmP2oJiRvMTVcRm2la36a/S0J69+4J2UDFavCmzMx4Nk2jXHdukpvhE7zD3xafUrdRUEdepW6ioEh3kzx5N4Vzy+ORZHa+PS2z4zbwrnnjljyZII9ihXPXhyjja3KlzdZHfzxxbjanD3v+G5j6enx1aCNnSlT0whZ5XNDOkl5pqhoEYpW7Jy8e2bsBfiN7ShVM7uLIdn1G77T23alyFHiEhA6q82vYMd2l7Aju03dhhhtIaQGzXt3oe1QHS/8AtvhHcpKh7NpTVftL0f32jH6RWQnbAzR4vQ/DczW4s5mtxZjVEfxdoP8ApHkL7GW72eYs4b2h9D0iLoD+2I8iL8PMWM+7yqfj0sGFWbnHUmjOzhptDrakbjPvf6DOczcyTsxmPpOTdiZ33NVlyLrPEmKRndIkt2DXOPvGYxSTOV9wj+ODdR9ufzNseTkmdW9Pqoj8PE1pMAtNyknDAg1g47y2y0SlpeoStBCkqAIIvBbA9qeMN88TcdQNaO5edw9P9NZ8JNiFnyCiRuJGLM8DK7b7cuH+Br6flduXblw/wai1Z171SFNo/hgHzuKnZxN6DkYcwC1mYZ7OKmulmglFSWmfP2jKYYbCgQtFRCqjVVXmIQNnIM/2p3Ve9nStrJ2oaolKv1zgViHfAXACAXCqq5WVeLV7QNBeUwgOUkxIClQ8KbIxVl7Ytm78aULOlIzWRjSrs0lvZonZ7o/Zo5ekVvDV+1MQOsWtbJUWjh2hKE1BICRuAgyilQEW0NNfarUPg0NNfarUPgzbtT0kVv3FFBqT/WecIhMf8ucbmre3P5r4j3gjSdJGk0p/SDX3iyEf7aakw4AHeDZFgLneBhwm3OZdvctbM5mW9y1sVjPHLMnpa3hVVMOmFfDMMntTlVO/c3hVM2XmYNVKuxUrmRNdt3BXJ3T0bgqmyqfPKrkqnz3Vn8xLBGwpD/YSpR+0En+M525lprsJ0YT39IVaohIzh4ieauhamaz0qDoIFqzZkKz6Btq7ONDfptHukEQURtK/caz5w4M69Nr5mO/TK/DmWdhhhnA5BkaY52nak4gsswwB8w0uhGi0x84MQAokftESDxSeccK1tqfOyzfdnVC2ds2rxdvk0p3klULqzsnrDFqW5fbQBERHpymsQrtS5VXTPYnya+mWx9R3lZ3brzdDOzPk6nlHETBox08gQZhYbsPK9pOeNUfSxlti0xPkR1LYTjDpMG6E8asZhfdxMzcN7ezNWXtXFvIrikZmpvQZ4ZVyNzJ7U1eftVXvboGevkd/Vgk1TUDWrv0dw9P9VA8JNq0D1F+UC1xbAKJTFOlpeIVsqSQoHOv5EM8g206tafTS3AeCpQqWn+1XsbRvZ9g5Pcj0S5X5NH6fldyPblyvyiVUmIgaw3LlylAglISBckADkG7YZmNAasdoumf09AeQMFvf6SMYrqJG5O0Ws7ZP2naV72nIcj6aOnaV/uLAI/xgP5NXybO3U2Vsqzt1ORWnCAlISLgJzksptTO+HVkgpiM8vjh1y2zJt7FdqfxvkN5tTvgb55Mltes8/M5xCfXG+Q0ECm1I9PT5bwqnl7huCqb76svfpGad0h3bvZH1qqGQH1HkTzsbuMXOSijuEHOSihXVzR/67SSaounZicCEmoYRKocA30S4dbKQnANnnZHqqXDgPFjxrgoxtFQCU8BXxbR21NFargkjW0VquCigYYYb2PYGGGGAIbWvQyaTR1IUIiBBGRtb5ypdDXRH6nLyoRqNgIxGWIsiG+pmzHtN1GD5G2gAKEYH0Jwr9cW8bqu5HR43V9yOjLofF9cKt94r+GkKG92hDCA4T1i0G4fFKu7eRChVX5GM9ISFHewMbrDxjPG+xkN1bXhiHIqetEkFennf0b2fT2wtY2o1zf7ebBnn0v4lqYrAmeft+WJ6wu4Y2MGevzNhN+eG9oA92p4HPCGLTGrOsKqI/CxEpPhWkfciIszBM3Q08OXwxGcx+MbG6jJwkpR5OoTcJKUeUfQVEpSXqErQQpKgCki8Flmyrs+1t7hfcPlQdLPhJsQsk8go8jXVFtUBbT496uh1Ln3NbjZEb4dS59xOl0kO3alq+lCSo7gIlsANNU+ePHyz4nqis5A3DICHIYV6T2o6xbDn9K7PjfDxw+1zGuOBUYJ3FTZoKqrh6eVuN+bLPUrU2oL25Ffql6bVa/8ARTanh7gHOs22EZ4R4Y1YjeOAZHPpIw8jPDNlAlFNqZhukN5tTM14GDc7UyYfnNuSuAOVZ5GLSAP34QkqJgAJnIVmqCepeg1U+mB6of00EQBGB8KcMDHHBovZXTXwdOvoBrONf1HHADPc28akasoozlMBYID1O/1izvBxen65D/AxOldcuSfoFEDtASLhWzhhhmw4BhhhgAYYYYAGTpFHC0lKrCyjDAGPdoXZ5GK3YrtjjPP1zRL9TpWw9FlUcBdvFXS5vqekUdK0wUKpsbN9c+zlLyKkJjnZcOV7eFtKsR4W0qxGa0KlCAFxhA87xPJn8Zma2g9IaCfUZRgDCNmO8e2AZSgabH0rqsheIVepv94JMjElB7QiysKUX1RJgzw475tCJhw9Yt4lUbIcDy9OVxb2zLpZ+DyaiKwAnl8cmBlPLmcjlUQmbPkMTPXq0AE9fjDmSGkqHrJSXKdh2+eJSLEgxA3bX023ZZtGzl6Z82JtnKzG5uoycfKOozlHzF6FH9IUtRWtSlKUa1KJJJrvJjdwZPp8cMPRgT0wtu5ZsCcIwyzm0tHJy3tgZnjnaMWIzxnC5ibqowywrmDN6VT0ux4jXcBaeF1/VpSb8I6jFyekhcrAESQALSaqhiY1VSWhnz9dKX3ToHZvOOJOAyvbx06fUxYCQUoFgFYArtrrIqyEW1zUTs+S6SFKTA1RJtJsnmzfFwtfVMd4eBr67OTvs81FS5QFLG83qPoJ3aIA3Lt2EgACADdM3S0OktAwww0kgwwwwAMMMMADDDDAAwwwwBB6Z1UdP0moAlsu1n7MVJMUjlbb1muxttbl47ChAiILQ1vkhpPk+XHlFf0U3lOF1guu4fl3RdOu1VK8B6X3jcRXZW27ab1KdPwTAA9b7Dy5Wtmun+y5SSdlNuEwNX5ajdhQs8ooX4FdvnhkIhcawQRiK+o39C3sJnhkPC0RSdVnzoxG0nnXyNfxuZvtUpF5PI+c18Qvl6fYuBZP0yxfpZPz644TUx0/HzbkS0CabSbwOKRuxnzO/pSr4bgBPHFvNYNv83+x5r0677fn9ienh1+Gav8ASbtFqhGowFZ86rMqmjnehH720qPEnLhV5DjOaK7OHi4RTbjVblNzWIenP/Jlmv0t/wCbIJ5pl4up0kjO0+w63NK6B1HeP1RWCY2xjC3O0/NZbStA9mSUQKxzHGxr1QdFu3QggcWZVY0K+ENKcWupfSiuasajocJBUK6pymxralMBAN6w1ktAwwwwAMMMMADDDDAAwwwwAMMMMADDDDAAwwwwAN4pAIgRHe3rDADCkaDcrtQGiqRqK4UYwHEAz+GsjDAFQPZ04uSnr5cBNrh1qC4Fw4JazsMARdH1bcosTWz91Rkp+kAMqwwAMMMMADDDDAAwwwwAMMMMADDDDAH/2Q=="/>
          <p:cNvSpPr>
            <a:spLocks noChangeAspect="1" noChangeArrowheads="1"/>
          </p:cNvSpPr>
          <p:nvPr/>
        </p:nvSpPr>
        <p:spPr bwMode="auto">
          <a:xfrm>
            <a:off x="0" y="-669925"/>
            <a:ext cx="1400175" cy="1400175"/>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44" name="AutoShape 4" descr="data:image/jpeg;base64,/9j/4AAQSkZJRgABAQAAAQABAAD/2wCEAAkGBhQSEBUUEhQWFRUWGBgZFxgUGBwYGhcVGBgXGhwbFxwYGyYfGCAlGxgZIS8gIycpLCwtGB8xNTAqNSYrLCkBCQoKDgwOGg8PGiwkHyQsLCwsNCwsLCwsLC8sLCwsNiwsLCwsLCwpLCwsLCwsLCwsLCwsLCwsLCwsLCwsLCwsLP/AABEIAMwAzAMBIgACEQEDEQH/xAAcAAABBQEBAQAAAAAAAAAAAAAAAwQFBgcCAQj/xABBEAABAQQGBwcDAwMCBgMAAAABAgADEfAEITFBUWEFBhJxgZGhBxMiscHR4TJC8RRygiNSomJzJCUzU7PCF5Ky/8QAGgEAAgMBAQAAAAAAAAAAAAAAAAUBBAYCA//EACwRAAICAgEDAwMDBQEAAAAAAAABAgMEETESEyEFQVEiYaEy0fAUM0JxsYH/2gAMAwEAAhEDEQA/ANxYYYYAGGGGABhhhgAYYZGl0tDpBW8WlCEiJUogADMlgBZhst1k7b3aSXdBdl8uMNtYIRvSkeJfHZ4tSNJaS0jTSf1NIUhBjFCTsgDDZRUbL43VtXsyIQ5ZXsyIQ5ZuGk9cqHRyQ+pLpKhanaBV/wDVMT0avUnto0cgwDx48/Y7PrBsid6uOk27SqrzC3dDEsodHuxYhPKJ9bjD2qam89eyKjz17I009utBjDu6RDHYT5bcWeUXto0cswK3iP3u1f8ArFsjNCSaghJyCRnljDjHg5d6pvXljiAj90E4G/8AlxLR/X/KI/rvlG46P13oL8wdUpyo4bYSa8lQLTYMbG+dv/jd6r+1O9cRCrflzwNTii6laQcf9Ck93kh6tIxsEB0b1jn1+57RzYPk+gmGxOj6e09RhWRSEi4hDwniNlR/LSmjO3AoOxT6Kt2q9TsEV/seV/5FrMMiufDLEb4S4ZrDDQur+uNFpo/4d8lRFqD4VjelVd4rFVbTTeyafB6p7BhhhpJBhhhgAYYYYAGGGGABhhhgAYYbP+0XtMFDjR6N46UqANW0HW1ZGFqzcnnnzKSitsiUlFbZK669olH0ckhR7x+QCl0kwNdhWfsG+25sk0i9pmlFh7TFlDq1DtIgAD/akn/JVbOND6sHaL+lEvH6iSds7WyTaST9SoVG4BpxaPSZ6WslyM5yfTASZGc5PpgRNF0Yh0mDtMPM7zfWd1Yqtb1aPf5r3D3iz5SJnf5N04oUayOHvgLeZuZc5b8sX9W3tka7oalmCR6dTw6NJUXV5P3kqyFQu4m5pB0kAQFQ/HkbtzOEzNnnc3PUydhRqKlAglITuELAbeUJqdpEnfMxZJEzuIPyK1UzM+8HSFET0927SJ8pzbkTzIn4bv58z+Wk7R2J5MlSqIl4nZeJStJhUoBQsujw61ssJ8+PFvTMwrsLCOilaX7N3RPeUVRcPEmIAJ2I21GO0iuFYuuZxoLtPpdAeBxpRCniDUHogVACraiKnov/ALrbbGtapnmP5cmWktHu37su3qQtBtBuNdYwIJu9DG5TlzrfnyWK8iUGX3R2knb92l65Wl47VWFJMQfnK5nLYM4f0rQb/vHKlPaItUFoVH/K5CoWLvqBFzbToHTrqmOEv3CtpChxSq9KhcQWe03RtW0N6rY2LaJBhhhvY9QYYYYAGGGGABhhoTXHWdFAoi366yPC7T/e8P0p9TkC0N68kN68sge0vtB/Quw5ceKlPR4YV92DAbRF5r8Kb/Oi6s6sl1F+/wDFSFxJJMSnarMTGtUSYnhvS1U0S8fvVU+lHaePTtIjdGI24XYJFwG5rYRO+7kDzZDmZTm+mPBn83Kc30R4Gy3c8OuVluUAgtM9fKBsZ4tM74+os/DR1IfRMBPvX58GXC7Z4BOEn0ZZAmeDIJ9POOFTKpMzu8mg7Q4RPCNXKFnwF0DL3u95sZuietXxG+5lkHdNfGpg6Qu7M9a/PcyqDM5zayCTPPrH2viVgZneeWTB6IWEzNvLsGeXr5skkzxbsGenqeULWlHSFhMw3/Dexnnz8rmSjM21tIaFo22+GCfEeFnWa29IQc5KK9z0hFzkooZaX1fp2wFUYuYwBKFg7ROANScoHmGr+itZCt4XD9HdPkkjZNhUI1CNhsMMKwa21psy7XdHJDyjPkAB4pewSLVAQUnfCsRu2mbZGFCNe4+wwvxIxhuPsL0lwl4koWApKhskGwgwqPDyDUzRGkV6Dp4MSqhvzXDDj96IgxvHS7PDbx8xPBo3TejE0lyt0v7qwf7VWhQ3R4glluPe6pb9ihTc65bNRo9IS8QlaCFJUAUkWEERBDKNlPY3rKpCnmjn8dt2VF1E/aD4kDIVKGRODas2mhJSW0aCElJbQMMMN0dAwwwwANhesmkjpjSndgn9JR98FCMFEYlZEB/pBIvbQu1bWc0PR6thWy9ff03ZFoiIqUMIJjXiQ1J1N0OKPRhEQWvxrxrHhHAeZZfnX9EdLkXZ9/bhpcssDpIAAAAgBACwQqAqhC4Q3Yt4TOU354MAzhNfXgk+f7KSTcItnjODTSVJ2Rsi09BV5w6RaOQfPrOd2RZJ4+KlFRtMTkJq6HFu0/EzuaCUOHYNQFpqhbXAXW2no160DqckALpAio1hFw/diejR+oWiNpSnyhUnwp/dec4CEDnk1k1i04KM7iK1qqSPMnIM3xMeEYd60cYmPCMO9bx7fz/g6edw7EFd2gYHZTle1d1p0OlAD12AATBQFlYMCMPw1VeUhS1FSyVKJrJrrm5rhSSRQHCDaouwBlb0EGl3xyYTi460to7d8ciMouOtLaJjRujkOXQqEdmKlG+quJamUykBbxSkgAKJIFU2V8cDFp/WjSRJFHd1qVDaAzsTxt/LPaHo51RncXmzH7lKxwEc+Ld3Vq59qGlGPLPS2CtfbhpKPLKiFTwj5ebdhU8B6RG43s707pFD15FAgAIE2bVfyRxOAZgDPTj8sonFRk0nsWzSjJpPaFgqbcvX832jVmjQdFZtUav2j5j82tVXKCpQSLVEAcSBO7ENf3LsJSEiwAAcGY+m19U3N+xewYdUnN+x22a640nv9KodgxRRXe2oXB6usRzhsnhmW0Wl0lLt2paqkoSVHcBE9GybV5Slh7SF/U/eKXXVBJMQK7hDkBdGFz1Czpr6fks51nTDp+SYUqZ3e9oZJSs5t9I/LBVJy8vzdWEyqapumDZ8SFR1vSqjUhxTnMQtCkhULKrIwuKQpBqsg25aK0imkOHb5H0vEJWLLFCMDCqIs4NlWnaF37h47vUDsx/vFaThaA0z2H6b72gqcKPicLhD/QvxD/LaHDNnnp1u49L9hvgWbXS/Y0dhhhmozBhhm9PpqXLpb1dSXaVLVuSCT5MAYxr9SxTtOJcRi7o4AIxUPEvmdlJhhlVOpeXzjPHAtTdTYvVv6Sv6nqzG2raJWq/FQHDi1rDz0M8fM5NmsyzrsZmc2fXa/sOgudx/HItFaapViBvPWE47hB6XkLeM+8bLoAtX3r7bUSb4meA6hqZRZ2mfjdVMWVTPI8vaxkEmfnj0BsgyiZ6evWPGANX1NQBQncL9oneVKaq650wrpZTcgJSN8No//qHDey2pmtSHKO5fHZSCSlVwjWQYZxIO+6DO9M0ChPHpeqpKRtfUlBCySABVsxPCBrrZzZJXY0Ywa8a351wO5yV2NGMGvGt+dcEDoXRiqQ8CE2WqNwTf6hrShX6qloCP+jR77ioYcYcAcWgqdrClLvuaKnu3Z+pRPjWb91kPZrFofTlFc0ZMFgECKkw8ZWYRqvr4cm88ZVp9HUtcv769l9vk4x1Wn0dS+W/nXsvsNqE8dIpL5UVPVoC17UBBMLQKySayI2WwxaCpekFvVlSzE9AKzVdCrOzez/VvSrtNJeKeeAPAYRsEVCr5yZbWd7RdkdzsbZMYuzVCBthUTEDlXn5z+unqUkvL8fzk5n9dW1JLy/H85IZKsKp+RyboKwmueJFjIbXr587/ADbrvPe64Tzgy8o7LHqnRNp6V3IBA3nfl5tbmi9XKF3dHTG1XiPGwcBBpRtNh1dupL58mjxa+ipL58lM7UdJlNFTR0fXSVBAhbsCClnlAfyaCdOwhISAAEiA3AENxrDTv1GlXhj4KKAhIu7w1qPp/Fvdua+E+jJ863rt18CnMs67NfAoT5z0jzsZJTz09/Tpm3JV5Z+1d/w3JMj3jgbvlqJS2BVNvX83NGdmD/8AT6afuPteoVACyIg8HQr64GL4qav0Z53WnaI8H3lAP8tpB6NewZat0W8KerTfGGGG0ZoQan9rOkO60S/xXsux/JQj0i1wbMO3qlkUNwgfc9JP8EK9VBuJvUWczeosq2rDru6K7GI2jvUQbsjZk0uHkzVi0dQxsu0JsglI5CHL2ZcPfc3e0D75tlpvcmzKz8ybFKc+g7OcBwMGiRM3WcIG2pnGkHkYDfZuhdv8smaAzOUeQ4eT5K8uRcH55+1bKJnqPOJ/LIJM8PeHTiolU8J5sEIcBU8veOFeZLKJVPP5+WbpVPEyN4wZSmh45dh4ty97sw8YRBONphbX7tMYuXCPSMZS4Q5Qqa/zcyiVzbf8zazGi0xKxFJBHrAWjlvZylU7hfwyuDRwHHgcgzO7o3YX1/DNgqet5mtlAuZ49GCRwDwmeuLPdEUXvnyEQqJrr+0RjuMPSpoyM82uOolCqW9P7R5qPlyaxjV921RLONX3bFEtoEGZ6b0kKPR3r5VjtClV1RIFQ4mAZ61B7VdIRS4oqYxer21w/wC27rr/AJQP8W0ls+3ByNHbNVwcvgq2gnZDrbXWt4ovFk4qJOOHmz8rnnHzrmKQMMKrPKdzebTZRvb2ZZy29ihV588c24Jmd5bmMzNjclfGcmg52dFTV2mq/wCbUD97v/zBpwqnjv3V/EIGkq/5tQP9x3/5gcGtYf8AeRZw/wC8j6DYYYbTmmBsk7fvoon7nvk7xbW2yXt/H9OiG7ae9Uo9i3nb+lnnZ+lkEh5Z6zkMvTpL2zh0nrdazRLz8+Xu3QXPvzNbZgzLiFKVFW4X3W2/ML8yyYM8seFrePVRPD1z3zW3kZ4m7iG8XyVJ/qFQZnl5VsolUzPkyIMzl6bm7Qr08/nyYOS96hasB4P1D0RSD/TSRUSPuOQIgMxkG0F47CgQoAgiBBrBBuLV7UHSCXlCdpB8TvwKFVULDViIdWsbafErhGpdPuazDrhCpdPuvJjGvOq50fSA+cj/AId4YbI+w3orjV9ycIEb27p8FAEVg1jjH3x9G2PS2i3dJcrcvRFCxA4jAjAg1jc2H0mhvKDSV0d9ZGKFWAgmpQyNkI1EcWW52N0vrjwLs7F6X1xJJKp/FnDHg3YXPvzmtm4M2Qk+m5ugqd/5Nf5ZSKRwkk2WnqTdXn5wbWND0DuXCHd4Ff7jWepbO9T9H99SkxsR41cCIb/EfPjqLO/TKtJ2P/Q79Nr8Ox/6Bsc0npL9TpCkP/sQe5dmP2oJiRvMTVcRm2la36a/S0J69+4J2UDFavCmzMx4Nk2jXHdukpvhE7zD3xafUrdRUEdepW6ioEh3kzx5N4Vzy+ORZHa+PS2z4zbwrnnjljyZII9ihXPXhyjja3KlzdZHfzxxbjanD3v+G5j6enx1aCNnSlT0whZ5XNDOkl5pqhoEYpW7Jy8e2bsBfiN7ShVM7uLIdn1G77T23alyFHiEhA6q82vYMd2l7Aju03dhhhtIaQGzXt3oe1QHS/8AtvhHcpKh7NpTVftL0f32jH6RWQnbAzR4vQ/DczW4s5mtxZjVEfxdoP8ApHkL7GW72eYs4b2h9D0iLoD+2I8iL8PMWM+7yqfj0sGFWbnHUmjOzhptDrakbjPvf6DOczcyTsxmPpOTdiZ33NVlyLrPEmKRndIkt2DXOPvGYxSTOV9wj+ODdR9ufzNseTkmdW9Pqoj8PE1pMAtNyknDAg1g47y2y0SlpeoStBCkqAIIvBbA9qeMN88TcdQNaO5edw9P9NZ8JNiFnyCiRuJGLM8DK7b7cuH+Br6flduXblw/wai1Z171SFNo/hgHzuKnZxN6DkYcwC1mYZ7OKmulmglFSWmfP2jKYYbCgQtFRCqjVVXmIQNnIM/2p3Ve9nStrJ2oaolKv1zgViHfAXACAXCqq5WVeLV7QNBeUwgOUkxIClQ8KbIxVl7Ytm78aULOlIzWRjSrs0lvZonZ7o/Zo5ekVvDV+1MQOsWtbJUWjh2hKE1BICRuAgyilQEW0NNfarUPg0NNfarUPgzbtT0kVv3FFBqT/WecIhMf8ucbmre3P5r4j3gjSdJGk0p/SDX3iyEf7aakw4AHeDZFgLneBhwm3OZdvctbM5mW9y1sVjPHLMnpa3hVVMOmFfDMMntTlVO/c3hVM2XmYNVKuxUrmRNdt3BXJ3T0bgqmyqfPKrkqnz3Vn8xLBGwpD/YSpR+0En+M525lprsJ0YT39IVaohIzh4ieauhamaz0qDoIFqzZkKz6Btq7ONDfptHukEQURtK/caz5w4M69Nr5mO/TK/DmWdhhhnA5BkaY52nak4gsswwB8w0uhGi0x84MQAokftESDxSeccK1tqfOyzfdnVC2ds2rxdvk0p3klULqzsnrDFqW5fbQBERHpymsQrtS5VXTPYnya+mWx9R3lZ3brzdDOzPk6nlHETBox08gQZhYbsPK9pOeNUfSxlti0xPkR1LYTjDpMG6E8asZhfdxMzcN7ezNWXtXFvIrikZmpvQZ4ZVyNzJ7U1eftVXvboGevkd/Vgk1TUDWrv0dw9P9VA8JNq0D1F+UC1xbAKJTFOlpeIVsqSQoHOv5EM8g206tafTS3AeCpQqWn+1XsbRvZ9g5Pcj0S5X5NH6fldyPblyvyiVUmIgaw3LlylAglISBckADkG7YZmNAasdoumf09AeQMFvf6SMYrqJG5O0Ws7ZP2naV72nIcj6aOnaV/uLAI/xgP5NXybO3U2Vsqzt1ORWnCAlISLgJzksptTO+HVkgpiM8vjh1y2zJt7FdqfxvkN5tTvgb55Mltes8/M5xCfXG+Q0ECm1I9PT5bwqnl7huCqb76svfpGad0h3bvZH1qqGQH1HkTzsbuMXOSijuEHOSihXVzR/67SSaounZicCEmoYRKocA30S4dbKQnANnnZHqqXDgPFjxrgoxtFQCU8BXxbR21NFargkjW0VquCigYYYb2PYGGGGAIbWvQyaTR1IUIiBBGRtb5ypdDXRH6nLyoRqNgIxGWIsiG+pmzHtN1GD5G2gAKEYH0Jwr9cW8bqu5HR43V9yOjLofF9cKt94r+GkKG92hDCA4T1i0G4fFKu7eRChVX5GM9ISFHewMbrDxjPG+xkN1bXhiHIqetEkFennf0b2fT2wtY2o1zf7ebBnn0v4lqYrAmeft+WJ6wu4Y2MGevzNhN+eG9oA92p4HPCGLTGrOsKqI/CxEpPhWkfciIszBM3Q08OXwxGcx+MbG6jJwkpR5OoTcJKUeUfQVEpSXqErQQpKgCki8Flmyrs+1t7hfcPlQdLPhJsQsk8go8jXVFtUBbT496uh1Ln3NbjZEb4dS59xOl0kO3alq+lCSo7gIlsANNU+ePHyz4nqis5A3DICHIYV6T2o6xbDn9K7PjfDxw+1zGuOBUYJ3FTZoKqrh6eVuN+bLPUrU2oL25Ffql6bVa/8ARTanh7gHOs22EZ4R4Y1YjeOAZHPpIw8jPDNlAlFNqZhukN5tTM14GDc7UyYfnNuSuAOVZ5GLSAP34QkqJgAJnIVmqCepeg1U+mB6of00EQBGB8KcMDHHBovZXTXwdOvoBrONf1HHADPc28akasoozlMBYID1O/1izvBxen65D/AxOldcuSfoFEDtASLhWzhhhmw4BhhhgAYYYYAGTpFHC0lKrCyjDAGPdoXZ5GK3YrtjjPP1zRL9TpWw9FlUcBdvFXS5vqekUdK0wUKpsbN9c+zlLyKkJjnZcOV7eFtKsR4W0qxGa0KlCAFxhA87xPJn8Zma2g9IaCfUZRgDCNmO8e2AZSgabH0rqsheIVepv94JMjElB7QiysKUX1RJgzw475tCJhw9Yt4lUbIcDy9OVxb2zLpZ+DyaiKwAnl8cmBlPLmcjlUQmbPkMTPXq0AE9fjDmSGkqHrJSXKdh2+eJSLEgxA3bX023ZZtGzl6Z82JtnKzG5uoycfKOozlHzF6FH9IUtRWtSlKUa1KJJJrvJjdwZPp8cMPRgT0wtu5ZsCcIwyzm0tHJy3tgZnjnaMWIzxnC5ibqowywrmDN6VT0ux4jXcBaeF1/VpSb8I6jFyekhcrAESQALSaqhiY1VSWhnz9dKX3ToHZvOOJOAyvbx06fUxYCQUoFgFYArtrrIqyEW1zUTs+S6SFKTA1RJtJsnmzfFwtfVMd4eBr67OTvs81FS5QFLG83qPoJ3aIA3Lt2EgACADdM3S0OktAwww0kgwwwwAMMMMADDDDAAwwwwBB6Z1UdP0moAlsu1n7MVJMUjlbb1muxttbl47ChAiILQ1vkhpPk+XHlFf0U3lOF1guu4fl3RdOu1VK8B6X3jcRXZW27ab1KdPwTAA9b7Dy5Wtmun+y5SSdlNuEwNX5ajdhQs8ooX4FdvnhkIhcawQRiK+o39C3sJnhkPC0RSdVnzoxG0nnXyNfxuZvtUpF5PI+c18Qvl6fYuBZP0yxfpZPz644TUx0/HzbkS0CabSbwOKRuxnzO/pSr4bgBPHFvNYNv83+x5r0677fn9ienh1+Gav8ASbtFqhGowFZ86rMqmjnehH720qPEnLhV5DjOaK7OHi4RTbjVblNzWIenP/Jlmv0t/wCbIJ5pl4up0kjO0+w63NK6B1HeP1RWCY2xjC3O0/NZbStA9mSUQKxzHGxr1QdFu3QggcWZVY0K+ENKcWupfSiuasajocJBUK6pymxralMBAN6w1ktAwwwwAMMMMADDDDAAwwwwAMMMMADDDDAAwwwwAN4pAIgRHe3rDADCkaDcrtQGiqRqK4UYwHEAz+GsjDAFQPZ04uSnr5cBNrh1qC4Fw4JazsMARdH1bcosTWz91Rkp+kAMqwwAMMMMADDDDAAwwwwAMMMMADDDDAH/2Q=="/>
          <p:cNvSpPr>
            <a:spLocks noChangeAspect="1" noChangeArrowheads="1"/>
          </p:cNvSpPr>
          <p:nvPr/>
        </p:nvSpPr>
        <p:spPr bwMode="auto">
          <a:xfrm>
            <a:off x="0" y="-928688"/>
            <a:ext cx="1943100" cy="19431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245" name="Picture 5" descr="C:\Users\E048679\Pictures\ok.bmp"/>
          <p:cNvPicPr>
            <a:picLocks noChangeAspect="1" noChangeArrowheads="1"/>
          </p:cNvPicPr>
          <p:nvPr/>
        </p:nvPicPr>
        <p:blipFill>
          <a:blip r:embed="rId2" cstate="print"/>
          <a:srcRect/>
          <a:stretch>
            <a:fillRect/>
          </a:stretch>
        </p:blipFill>
        <p:spPr bwMode="auto">
          <a:xfrm rot="2050475">
            <a:off x="7523345" y="2417944"/>
            <a:ext cx="678296" cy="678296"/>
          </a:xfrm>
          <a:prstGeom prst="rect">
            <a:avLst/>
          </a:prstGeom>
          <a:noFill/>
        </p:spPr>
      </p:pic>
    </p:spTree>
  </p:cSld>
  <p:clrMapOvr>
    <a:masterClrMapping/>
  </p:clrMapOvr>
  <p:transition spd="med">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533400" y="1600200"/>
            <a:ext cx="8153400" cy="4085439"/>
          </a:xfrm>
          <a:noFill/>
        </p:spPr>
        <p:txBody>
          <a:bodyPr/>
          <a:lstStyle/>
          <a:p>
            <a:pPr eaLnBrk="1" hangingPunct="1">
              <a:lnSpc>
                <a:spcPct val="90000"/>
              </a:lnSpc>
              <a:buFontTx/>
              <a:buNone/>
            </a:pPr>
            <a:endParaRPr lang="en-US" dirty="0" smtClean="0"/>
          </a:p>
          <a:p>
            <a:pPr eaLnBrk="1" hangingPunct="1">
              <a:lnSpc>
                <a:spcPct val="90000"/>
              </a:lnSpc>
              <a:buFontTx/>
              <a:buNone/>
            </a:pPr>
            <a:r>
              <a:rPr lang="en-US" sz="3600" dirty="0" smtClean="0">
                <a:solidFill>
                  <a:schemeClr val="accent1">
                    <a:lumMod val="75000"/>
                  </a:schemeClr>
                </a:solidFill>
              </a:rPr>
              <a:t> 74% of employees have personally observed or have firsthand knowledge of wrong doing within their organization.</a:t>
            </a:r>
            <a:endParaRPr lang="en-US" sz="2400" dirty="0" smtClean="0">
              <a:solidFill>
                <a:schemeClr val="accent1">
                  <a:lumMod val="75000"/>
                </a:schemeClr>
              </a:solidFill>
            </a:endParaRPr>
          </a:p>
          <a:p>
            <a:pPr eaLnBrk="1" hangingPunct="1">
              <a:lnSpc>
                <a:spcPct val="90000"/>
              </a:lnSpc>
              <a:buFontTx/>
              <a:buNone/>
            </a:pPr>
            <a:endParaRPr lang="en-US" sz="1400" dirty="0" smtClean="0">
              <a:solidFill>
                <a:schemeClr val="accent1">
                  <a:lumMod val="75000"/>
                </a:schemeClr>
              </a:solidFill>
            </a:endParaRPr>
          </a:p>
          <a:p>
            <a:pPr eaLnBrk="1" hangingPunct="1">
              <a:lnSpc>
                <a:spcPct val="90000"/>
              </a:lnSpc>
              <a:buFontTx/>
              <a:buNone/>
            </a:pPr>
            <a:r>
              <a:rPr lang="en-US" sz="3600" dirty="0" smtClean="0">
                <a:solidFill>
                  <a:schemeClr val="accent1">
                    <a:lumMod val="75000"/>
                  </a:schemeClr>
                </a:solidFill>
              </a:rPr>
              <a:t> 46% of employees reported that what they observed could cause a significant loss of public trust if discovered.</a:t>
            </a:r>
          </a:p>
        </p:txBody>
      </p:sp>
      <p:sp>
        <p:nvSpPr>
          <p:cNvPr id="3" name="TextBox 2"/>
          <p:cNvSpPr txBox="1"/>
          <p:nvPr/>
        </p:nvSpPr>
        <p:spPr>
          <a:xfrm>
            <a:off x="533400" y="762000"/>
            <a:ext cx="5476114" cy="769441"/>
          </a:xfrm>
          <a:prstGeom prst="rect">
            <a:avLst/>
          </a:prstGeom>
          <a:noFill/>
        </p:spPr>
        <p:txBody>
          <a:bodyPr wrap="none" rtlCol="0">
            <a:spAutoFit/>
          </a:bodyPr>
          <a:lstStyle/>
          <a:p>
            <a:r>
              <a:rPr lang="en-US" sz="4400" b="1" u="sng" dirty="0" smtClean="0">
                <a:solidFill>
                  <a:schemeClr val="accent1">
                    <a:lumMod val="75000"/>
                  </a:schemeClr>
                </a:solidFill>
                <a:latin typeface="+mj-lt"/>
              </a:rPr>
              <a:t>KPMG Integrity Survey</a:t>
            </a:r>
            <a:endParaRPr lang="en-US" sz="4400" b="1" u="sng" dirty="0">
              <a:solidFill>
                <a:schemeClr val="accent1">
                  <a:lumMod val="75000"/>
                </a:schemeClr>
              </a:solidFill>
              <a:latin typeface="+mj-lt"/>
            </a:endParaRPr>
          </a:p>
        </p:txBody>
      </p:sp>
    </p:spTree>
  </p:cSld>
  <p:clrMapOvr>
    <a:masterClrMapping/>
  </p:clrMapOvr>
  <p:transition spd="med">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533400" y="1981200"/>
            <a:ext cx="8229600" cy="4114800"/>
          </a:xfrm>
        </p:spPr>
        <p:txBody>
          <a:bodyPr/>
          <a:lstStyle/>
          <a:p>
            <a:pPr eaLnBrk="1" hangingPunct="1">
              <a:defRPr/>
            </a:pPr>
            <a:r>
              <a:rPr lang="en-US" sz="3000" dirty="0" smtClean="0">
                <a:solidFill>
                  <a:schemeClr val="accent1">
                    <a:lumMod val="75000"/>
                  </a:schemeClr>
                </a:solidFill>
                <a:latin typeface="+mj-lt"/>
              </a:rPr>
              <a:t>Operating performance anomalies</a:t>
            </a:r>
          </a:p>
          <a:p>
            <a:pPr eaLnBrk="1" hangingPunct="1">
              <a:defRPr/>
            </a:pPr>
            <a:r>
              <a:rPr lang="en-US" sz="3000" dirty="0" smtClean="0">
                <a:solidFill>
                  <a:schemeClr val="accent1">
                    <a:lumMod val="75000"/>
                  </a:schemeClr>
                </a:solidFill>
                <a:latin typeface="+mj-lt"/>
              </a:rPr>
              <a:t>Management  characteristics that indicate possible motives</a:t>
            </a:r>
          </a:p>
          <a:p>
            <a:pPr eaLnBrk="1" hangingPunct="1">
              <a:defRPr/>
            </a:pPr>
            <a:r>
              <a:rPr lang="en-US" sz="3000" dirty="0" smtClean="0">
                <a:solidFill>
                  <a:schemeClr val="accent1">
                    <a:lumMod val="75000"/>
                  </a:schemeClr>
                </a:solidFill>
                <a:latin typeface="+mj-lt"/>
              </a:rPr>
              <a:t>Organizational structure anomalies</a:t>
            </a:r>
          </a:p>
          <a:p>
            <a:pPr eaLnBrk="1" hangingPunct="1">
              <a:defRPr/>
            </a:pPr>
            <a:r>
              <a:rPr lang="en-US" sz="3000" dirty="0" smtClean="0">
                <a:solidFill>
                  <a:schemeClr val="accent1">
                    <a:lumMod val="75000"/>
                  </a:schemeClr>
                </a:solidFill>
                <a:latin typeface="+mj-lt"/>
              </a:rPr>
              <a:t>Irregularities in relationships with outside parties</a:t>
            </a:r>
          </a:p>
          <a:p>
            <a:pPr eaLnBrk="1" hangingPunct="1">
              <a:defRPr/>
            </a:pPr>
            <a:r>
              <a:rPr lang="en-US" sz="3000" dirty="0" smtClean="0">
                <a:solidFill>
                  <a:schemeClr val="accent1">
                    <a:lumMod val="75000"/>
                  </a:schemeClr>
                </a:solidFill>
                <a:latin typeface="+mj-lt"/>
              </a:rPr>
              <a:t>Irregularities in source documents</a:t>
            </a:r>
          </a:p>
          <a:p>
            <a:pPr eaLnBrk="1" hangingPunct="1">
              <a:defRPr/>
            </a:pPr>
            <a:r>
              <a:rPr lang="en-US" sz="3000" dirty="0" smtClean="0">
                <a:solidFill>
                  <a:schemeClr val="accent1">
                    <a:lumMod val="75000"/>
                  </a:schemeClr>
                </a:solidFill>
                <a:latin typeface="+mj-lt"/>
              </a:rPr>
              <a:t>Management/staff turnover</a:t>
            </a:r>
          </a:p>
          <a:p>
            <a:pPr eaLnBrk="1" hangingPunct="1">
              <a:buFontTx/>
              <a:buNone/>
              <a:defRPr/>
            </a:pPr>
            <a:endParaRPr lang="en-US" sz="2800" dirty="0" smtClean="0">
              <a:latin typeface="+mj-lt"/>
            </a:endParaRPr>
          </a:p>
        </p:txBody>
      </p:sp>
      <p:sp>
        <p:nvSpPr>
          <p:cNvPr id="3" name="TextBox 2"/>
          <p:cNvSpPr txBox="1"/>
          <p:nvPr/>
        </p:nvSpPr>
        <p:spPr>
          <a:xfrm>
            <a:off x="533400" y="685800"/>
            <a:ext cx="6168548" cy="1200329"/>
          </a:xfrm>
          <a:prstGeom prst="rect">
            <a:avLst/>
          </a:prstGeom>
          <a:noFill/>
        </p:spPr>
        <p:txBody>
          <a:bodyPr wrap="none" rtlCol="0">
            <a:spAutoFit/>
          </a:bodyPr>
          <a:lstStyle/>
          <a:p>
            <a:r>
              <a:rPr lang="en-US" sz="3600" b="1" u="sng" dirty="0" smtClean="0">
                <a:solidFill>
                  <a:schemeClr val="accent1">
                    <a:lumMod val="75000"/>
                  </a:schemeClr>
                </a:solidFill>
                <a:latin typeface="+mj-lt"/>
              </a:rPr>
              <a:t>Management Fraud Symptoms </a:t>
            </a:r>
          </a:p>
          <a:p>
            <a:r>
              <a:rPr lang="en-US" sz="3600" b="1" u="sng" dirty="0" smtClean="0">
                <a:solidFill>
                  <a:schemeClr val="accent1">
                    <a:lumMod val="75000"/>
                  </a:schemeClr>
                </a:solidFill>
                <a:latin typeface="+mj-lt"/>
              </a:rPr>
              <a:t>(Red Flags)</a:t>
            </a:r>
            <a:endParaRPr lang="en-US" sz="3600" b="1" u="sng" dirty="0">
              <a:solidFill>
                <a:schemeClr val="accent1">
                  <a:lumMod val="75000"/>
                </a:schemeClr>
              </a:solidFill>
              <a:latin typeface="+mj-lt"/>
            </a:endParaRPr>
          </a:p>
        </p:txBody>
      </p:sp>
      <p:pic>
        <p:nvPicPr>
          <p:cNvPr id="8194" name="Picture 2" descr="http://t0.gstatic.com/images?q=tbn:ANd9GcQpOdATkSc-vqLxdrPVvaRIitVwG89FiuYd31RHN65wdMEAdA5ZUQ"/>
          <p:cNvPicPr>
            <a:picLocks noChangeAspect="1" noChangeArrowheads="1"/>
          </p:cNvPicPr>
          <p:nvPr/>
        </p:nvPicPr>
        <p:blipFill>
          <a:blip r:embed="rId2" cstate="print"/>
          <a:srcRect/>
          <a:stretch>
            <a:fillRect/>
          </a:stretch>
        </p:blipFill>
        <p:spPr bwMode="auto">
          <a:xfrm rot="584455">
            <a:off x="7691431" y="672531"/>
            <a:ext cx="821803" cy="914400"/>
          </a:xfrm>
          <a:prstGeom prst="rect">
            <a:avLst/>
          </a:prstGeom>
          <a:noFill/>
        </p:spPr>
      </p:pic>
      <p:pic>
        <p:nvPicPr>
          <p:cNvPr id="8196" name="Picture 4" descr="http://t0.gstatic.com/images?q=tbn:ANd9GcQpOdATkSc-vqLxdrPVvaRIitVwG89FiuYd31RHN65wdMEAdA5ZUQ"/>
          <p:cNvPicPr>
            <a:picLocks noChangeAspect="1" noChangeArrowheads="1"/>
          </p:cNvPicPr>
          <p:nvPr/>
        </p:nvPicPr>
        <p:blipFill>
          <a:blip r:embed="rId2" cstate="print"/>
          <a:srcRect/>
          <a:stretch>
            <a:fillRect/>
          </a:stretch>
        </p:blipFill>
        <p:spPr bwMode="auto">
          <a:xfrm rot="20911458" flipH="1">
            <a:off x="6967521" y="206092"/>
            <a:ext cx="656994" cy="1166989"/>
          </a:xfrm>
          <a:prstGeom prst="rect">
            <a:avLst/>
          </a:prstGeom>
          <a:noFill/>
        </p:spPr>
      </p:pic>
    </p:spTree>
  </p:cSld>
  <p:clrMapOvr>
    <a:masterClrMapping/>
  </p:clrMapOvr>
  <p:transition spd="med">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idx="1"/>
          </p:nvPr>
        </p:nvSpPr>
        <p:spPr>
          <a:xfrm>
            <a:off x="609600" y="1676400"/>
            <a:ext cx="8237537" cy="3886200"/>
          </a:xfrm>
        </p:spPr>
        <p:txBody>
          <a:bodyPr/>
          <a:lstStyle/>
          <a:p>
            <a:pPr eaLnBrk="1" hangingPunct="1">
              <a:buFontTx/>
              <a:buNone/>
              <a:defRPr/>
            </a:pPr>
            <a:r>
              <a:rPr lang="en-US" dirty="0" smtClean="0">
                <a:latin typeface="+mj-lt"/>
              </a:rPr>
              <a:t>	</a:t>
            </a:r>
          </a:p>
          <a:p>
            <a:pPr eaLnBrk="1" hangingPunct="1">
              <a:defRPr/>
            </a:pPr>
            <a:r>
              <a:rPr lang="en-US" sz="3200" dirty="0" smtClean="0">
                <a:solidFill>
                  <a:schemeClr val="accent1">
                    <a:lumMod val="75000"/>
                  </a:schemeClr>
                </a:solidFill>
                <a:latin typeface="+mj-lt"/>
              </a:rPr>
              <a:t>Unexplained changes in financial statement or borrowing base balances</a:t>
            </a:r>
          </a:p>
          <a:p>
            <a:pPr eaLnBrk="1" hangingPunct="1">
              <a:defRPr/>
            </a:pPr>
            <a:r>
              <a:rPr lang="en-US" sz="3200" dirty="0" smtClean="0">
                <a:solidFill>
                  <a:schemeClr val="accent1">
                    <a:lumMod val="75000"/>
                  </a:schemeClr>
                </a:solidFill>
                <a:latin typeface="+mj-lt"/>
              </a:rPr>
              <a:t>Operating on a crisis basis</a:t>
            </a:r>
          </a:p>
          <a:p>
            <a:pPr eaLnBrk="1" hangingPunct="1">
              <a:defRPr/>
            </a:pPr>
            <a:r>
              <a:rPr lang="en-US" sz="3200" dirty="0" smtClean="0">
                <a:solidFill>
                  <a:schemeClr val="accent1">
                    <a:lumMod val="75000"/>
                  </a:schemeClr>
                </a:solidFill>
                <a:latin typeface="+mj-lt"/>
              </a:rPr>
              <a:t>Urgent need to report favorable earnings</a:t>
            </a:r>
          </a:p>
          <a:p>
            <a:pPr eaLnBrk="1" hangingPunct="1">
              <a:defRPr/>
            </a:pPr>
            <a:r>
              <a:rPr lang="en-US" sz="3200" dirty="0" smtClean="0">
                <a:solidFill>
                  <a:schemeClr val="accent1">
                    <a:lumMod val="75000"/>
                  </a:schemeClr>
                </a:solidFill>
                <a:latin typeface="+mj-lt"/>
              </a:rPr>
              <a:t>Unusual or large and profitable transactions near the end of accounting periods</a:t>
            </a:r>
          </a:p>
          <a:p>
            <a:pPr eaLnBrk="1" hangingPunct="1">
              <a:buFontTx/>
              <a:buNone/>
              <a:defRPr/>
            </a:pPr>
            <a:endParaRPr lang="en-US" dirty="0" smtClean="0">
              <a:latin typeface="+mj-lt"/>
            </a:endParaRPr>
          </a:p>
        </p:txBody>
      </p:sp>
      <p:sp>
        <p:nvSpPr>
          <p:cNvPr id="3" name="TextBox 2"/>
          <p:cNvSpPr txBox="1"/>
          <p:nvPr/>
        </p:nvSpPr>
        <p:spPr>
          <a:xfrm>
            <a:off x="533400" y="838200"/>
            <a:ext cx="8250977" cy="769441"/>
          </a:xfrm>
          <a:prstGeom prst="rect">
            <a:avLst/>
          </a:prstGeom>
          <a:noFill/>
        </p:spPr>
        <p:txBody>
          <a:bodyPr wrap="none" rtlCol="0">
            <a:spAutoFit/>
          </a:bodyPr>
          <a:lstStyle/>
          <a:p>
            <a:r>
              <a:rPr lang="en-US" sz="4400" b="1" u="sng" dirty="0" smtClean="0">
                <a:solidFill>
                  <a:schemeClr val="accent1">
                    <a:lumMod val="75000"/>
                  </a:schemeClr>
                </a:solidFill>
                <a:latin typeface="+mj-lt"/>
              </a:rPr>
              <a:t>Operating Performance Anomalies</a:t>
            </a:r>
            <a:endParaRPr lang="en-US" sz="4400" b="1" u="sng" dirty="0">
              <a:solidFill>
                <a:schemeClr val="accent1">
                  <a:lumMod val="75000"/>
                </a:schemeClr>
              </a:solidFill>
              <a:latin typeface="+mj-lt"/>
            </a:endParaRPr>
          </a:p>
        </p:txBody>
      </p:sp>
    </p:spTree>
  </p:cSld>
  <p:clrMapOvr>
    <a:masterClrMapping/>
  </p:clrMapOvr>
  <p:transition spd="med">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1"/>
          </p:nvPr>
        </p:nvSpPr>
        <p:spPr>
          <a:xfrm>
            <a:off x="609600" y="1524000"/>
            <a:ext cx="8229600" cy="4085439"/>
          </a:xfrm>
        </p:spPr>
        <p:txBody>
          <a:bodyPr/>
          <a:lstStyle/>
          <a:p>
            <a:pPr eaLnBrk="1" hangingPunct="1">
              <a:lnSpc>
                <a:spcPct val="90000"/>
              </a:lnSpc>
              <a:buFontTx/>
              <a:buNone/>
              <a:defRPr/>
            </a:pPr>
            <a:r>
              <a:rPr lang="en-US" dirty="0" smtClean="0">
                <a:latin typeface="+mj-lt"/>
              </a:rPr>
              <a:t>		</a:t>
            </a:r>
          </a:p>
          <a:p>
            <a:pPr eaLnBrk="1" hangingPunct="1">
              <a:lnSpc>
                <a:spcPct val="90000"/>
              </a:lnSpc>
              <a:defRPr/>
            </a:pPr>
            <a:r>
              <a:rPr lang="en-US" sz="3400" dirty="0" smtClean="0">
                <a:solidFill>
                  <a:schemeClr val="accent1">
                    <a:lumMod val="75000"/>
                  </a:schemeClr>
                </a:solidFill>
                <a:latin typeface="+mj-lt"/>
              </a:rPr>
              <a:t>Deteriorating earnings</a:t>
            </a:r>
          </a:p>
          <a:p>
            <a:pPr eaLnBrk="1" hangingPunct="1">
              <a:lnSpc>
                <a:spcPct val="90000"/>
              </a:lnSpc>
              <a:defRPr/>
            </a:pPr>
            <a:r>
              <a:rPr lang="en-US" sz="3400" dirty="0" smtClean="0">
                <a:solidFill>
                  <a:schemeClr val="accent1">
                    <a:lumMod val="75000"/>
                  </a:schemeClr>
                </a:solidFill>
                <a:latin typeface="+mj-lt"/>
              </a:rPr>
              <a:t>Insufficient capital</a:t>
            </a:r>
          </a:p>
          <a:p>
            <a:pPr eaLnBrk="1" hangingPunct="1">
              <a:lnSpc>
                <a:spcPct val="90000"/>
              </a:lnSpc>
              <a:defRPr/>
            </a:pPr>
            <a:r>
              <a:rPr lang="en-US" sz="3400" dirty="0" smtClean="0">
                <a:solidFill>
                  <a:schemeClr val="accent1">
                    <a:lumMod val="75000"/>
                  </a:schemeClr>
                </a:solidFill>
                <a:latin typeface="+mj-lt"/>
              </a:rPr>
              <a:t>Difficulty in collecting receivables</a:t>
            </a:r>
          </a:p>
          <a:p>
            <a:pPr eaLnBrk="1" hangingPunct="1">
              <a:lnSpc>
                <a:spcPct val="90000"/>
              </a:lnSpc>
              <a:defRPr/>
            </a:pPr>
            <a:r>
              <a:rPr lang="en-US" sz="3400" dirty="0" smtClean="0">
                <a:solidFill>
                  <a:schemeClr val="accent1">
                    <a:lumMod val="75000"/>
                  </a:schemeClr>
                </a:solidFill>
                <a:latin typeface="+mj-lt"/>
              </a:rPr>
              <a:t>Expenses increasing faster than revenues</a:t>
            </a:r>
          </a:p>
          <a:p>
            <a:pPr eaLnBrk="1" hangingPunct="1">
              <a:lnSpc>
                <a:spcPct val="90000"/>
              </a:lnSpc>
              <a:defRPr/>
            </a:pPr>
            <a:r>
              <a:rPr lang="en-US" sz="3400" dirty="0" smtClean="0">
                <a:solidFill>
                  <a:schemeClr val="accent1">
                    <a:lumMod val="75000"/>
                  </a:schemeClr>
                </a:solidFill>
                <a:latin typeface="+mj-lt"/>
              </a:rPr>
              <a:t>Dependence on a concentration of customers   or vendors</a:t>
            </a:r>
          </a:p>
          <a:p>
            <a:pPr eaLnBrk="1" hangingPunct="1">
              <a:lnSpc>
                <a:spcPct val="90000"/>
              </a:lnSpc>
              <a:defRPr/>
            </a:pPr>
            <a:r>
              <a:rPr lang="en-US" sz="3400" dirty="0" smtClean="0">
                <a:solidFill>
                  <a:schemeClr val="accent1">
                    <a:lumMod val="75000"/>
                  </a:schemeClr>
                </a:solidFill>
                <a:latin typeface="+mj-lt"/>
              </a:rPr>
              <a:t>Significant litigation</a:t>
            </a:r>
          </a:p>
          <a:p>
            <a:pPr eaLnBrk="1" hangingPunct="1">
              <a:lnSpc>
                <a:spcPct val="90000"/>
              </a:lnSpc>
              <a:buFontTx/>
              <a:buNone/>
              <a:defRPr/>
            </a:pPr>
            <a:endParaRPr lang="en-US" dirty="0" smtClean="0">
              <a:latin typeface="+mj-lt"/>
            </a:endParaRPr>
          </a:p>
        </p:txBody>
      </p:sp>
      <p:sp>
        <p:nvSpPr>
          <p:cNvPr id="3" name="TextBox 2"/>
          <p:cNvSpPr txBox="1"/>
          <p:nvPr/>
        </p:nvSpPr>
        <p:spPr>
          <a:xfrm>
            <a:off x="533400" y="762000"/>
            <a:ext cx="8250977" cy="769441"/>
          </a:xfrm>
          <a:prstGeom prst="rect">
            <a:avLst/>
          </a:prstGeom>
          <a:noFill/>
        </p:spPr>
        <p:txBody>
          <a:bodyPr wrap="none" rtlCol="0">
            <a:spAutoFit/>
          </a:bodyPr>
          <a:lstStyle/>
          <a:p>
            <a:r>
              <a:rPr lang="en-US" sz="4400" b="1" u="sng" dirty="0" smtClean="0">
                <a:solidFill>
                  <a:schemeClr val="accent1">
                    <a:lumMod val="75000"/>
                  </a:schemeClr>
                </a:solidFill>
                <a:latin typeface="+mj-lt"/>
              </a:rPr>
              <a:t>Operating Performance Anomalies</a:t>
            </a:r>
            <a:endParaRPr lang="en-US" sz="4400" b="1" u="sng" dirty="0">
              <a:solidFill>
                <a:schemeClr val="accent1">
                  <a:lumMod val="75000"/>
                </a:schemeClr>
              </a:solidFill>
              <a:latin typeface="+mj-lt"/>
            </a:endParaRPr>
          </a:p>
        </p:txBody>
      </p:sp>
    </p:spTree>
  </p:cSld>
  <p:clrMapOvr>
    <a:masterClrMapping/>
  </p:clrMapOvr>
  <p:transition spd="med">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idx="1"/>
          </p:nvPr>
        </p:nvSpPr>
        <p:spPr>
          <a:xfrm>
            <a:off x="533400" y="1828800"/>
            <a:ext cx="8161337" cy="3886200"/>
          </a:xfrm>
        </p:spPr>
        <p:txBody>
          <a:bodyPr/>
          <a:lstStyle/>
          <a:p>
            <a:pPr eaLnBrk="1" hangingPunct="1">
              <a:defRPr/>
            </a:pPr>
            <a:r>
              <a:rPr lang="en-US" sz="3400" dirty="0" smtClean="0">
                <a:solidFill>
                  <a:schemeClr val="accent1">
                    <a:lumMod val="75000"/>
                  </a:schemeClr>
                </a:solidFill>
                <a:latin typeface="+mj-lt"/>
              </a:rPr>
              <a:t>Extravagant Lifestyle</a:t>
            </a:r>
          </a:p>
          <a:p>
            <a:pPr eaLnBrk="1" hangingPunct="1">
              <a:defRPr/>
            </a:pPr>
            <a:r>
              <a:rPr lang="en-US" sz="3400" dirty="0" smtClean="0">
                <a:solidFill>
                  <a:schemeClr val="accent1">
                    <a:lumMod val="75000"/>
                  </a:schemeClr>
                </a:solidFill>
                <a:latin typeface="+mj-lt"/>
              </a:rPr>
              <a:t>All questions must go through one person</a:t>
            </a:r>
          </a:p>
          <a:p>
            <a:pPr eaLnBrk="1" hangingPunct="1">
              <a:defRPr/>
            </a:pPr>
            <a:r>
              <a:rPr lang="en-US" sz="3400" dirty="0" smtClean="0">
                <a:solidFill>
                  <a:schemeClr val="accent1">
                    <a:lumMod val="75000"/>
                  </a:schemeClr>
                </a:solidFill>
                <a:latin typeface="+mj-lt"/>
              </a:rPr>
              <a:t>No separation of duties</a:t>
            </a:r>
          </a:p>
          <a:p>
            <a:pPr eaLnBrk="1" hangingPunct="1">
              <a:defRPr/>
            </a:pPr>
            <a:r>
              <a:rPr lang="en-US" sz="3400" dirty="0" smtClean="0">
                <a:solidFill>
                  <a:schemeClr val="accent1">
                    <a:lumMod val="75000"/>
                  </a:schemeClr>
                </a:solidFill>
                <a:latin typeface="+mj-lt"/>
              </a:rPr>
              <a:t>Belligerent</a:t>
            </a:r>
          </a:p>
          <a:p>
            <a:pPr eaLnBrk="1" hangingPunct="1">
              <a:defRPr/>
            </a:pPr>
            <a:r>
              <a:rPr lang="en-US" sz="3400" dirty="0" smtClean="0">
                <a:solidFill>
                  <a:schemeClr val="accent1">
                    <a:lumMod val="75000"/>
                  </a:schemeClr>
                </a:solidFill>
                <a:latin typeface="+mj-lt"/>
              </a:rPr>
              <a:t>Appears stressed/nervous</a:t>
            </a:r>
          </a:p>
          <a:p>
            <a:pPr eaLnBrk="1" hangingPunct="1">
              <a:defRPr/>
            </a:pPr>
            <a:r>
              <a:rPr lang="en-US" sz="3400" dirty="0" smtClean="0">
                <a:solidFill>
                  <a:schemeClr val="accent1">
                    <a:lumMod val="75000"/>
                  </a:schemeClr>
                </a:solidFill>
                <a:latin typeface="+mj-lt"/>
              </a:rPr>
              <a:t>Threats/Bribes</a:t>
            </a:r>
          </a:p>
          <a:p>
            <a:pPr eaLnBrk="1" hangingPunct="1">
              <a:buFontTx/>
              <a:buNone/>
              <a:defRPr/>
            </a:pPr>
            <a:endParaRPr lang="en-US" dirty="0" smtClean="0">
              <a:latin typeface="+mj-lt"/>
            </a:endParaRPr>
          </a:p>
        </p:txBody>
      </p:sp>
      <p:sp>
        <p:nvSpPr>
          <p:cNvPr id="3" name="TextBox 2"/>
          <p:cNvSpPr txBox="1"/>
          <p:nvPr/>
        </p:nvSpPr>
        <p:spPr>
          <a:xfrm>
            <a:off x="533400" y="762000"/>
            <a:ext cx="6853095" cy="769441"/>
          </a:xfrm>
          <a:prstGeom prst="rect">
            <a:avLst/>
          </a:prstGeom>
          <a:noFill/>
        </p:spPr>
        <p:txBody>
          <a:bodyPr wrap="none" rtlCol="0">
            <a:spAutoFit/>
          </a:bodyPr>
          <a:lstStyle/>
          <a:p>
            <a:r>
              <a:rPr lang="en-US" sz="4400" b="1" u="sng" dirty="0" smtClean="0">
                <a:solidFill>
                  <a:schemeClr val="accent1">
                    <a:lumMod val="75000"/>
                  </a:schemeClr>
                </a:solidFill>
                <a:latin typeface="+mj-lt"/>
              </a:rPr>
              <a:t>Management Characteristics</a:t>
            </a:r>
            <a:endParaRPr lang="en-US" sz="4400" b="1" u="sng" dirty="0">
              <a:solidFill>
                <a:schemeClr val="accent1">
                  <a:lumMod val="75000"/>
                </a:schemeClr>
              </a:solidFill>
              <a:latin typeface="+mj-lt"/>
            </a:endParaRPr>
          </a:p>
        </p:txBody>
      </p:sp>
    </p:spTree>
  </p:cSld>
  <p:clrMapOvr>
    <a:masterClrMapping/>
  </p:clrMapOvr>
  <p:transition spd="med">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idx="1"/>
          </p:nvPr>
        </p:nvSpPr>
        <p:spPr>
          <a:xfrm>
            <a:off x="609600" y="1676400"/>
            <a:ext cx="8161337" cy="3962399"/>
          </a:xfrm>
        </p:spPr>
        <p:txBody>
          <a:bodyPr/>
          <a:lstStyle/>
          <a:p>
            <a:pPr eaLnBrk="1" hangingPunct="1">
              <a:lnSpc>
                <a:spcPct val="140000"/>
              </a:lnSpc>
              <a:defRPr/>
            </a:pPr>
            <a:r>
              <a:rPr lang="en-US" sz="3200" dirty="0" smtClean="0">
                <a:solidFill>
                  <a:schemeClr val="accent1">
                    <a:lumMod val="75000"/>
                  </a:schemeClr>
                </a:solidFill>
                <a:latin typeface="+mj-lt"/>
              </a:rPr>
              <a:t>Unduly complex business structure (numerous cash accounts)</a:t>
            </a:r>
          </a:p>
          <a:p>
            <a:pPr eaLnBrk="1" hangingPunct="1">
              <a:lnSpc>
                <a:spcPct val="140000"/>
              </a:lnSpc>
              <a:defRPr/>
            </a:pPr>
            <a:r>
              <a:rPr lang="en-US" sz="3200" dirty="0" smtClean="0">
                <a:solidFill>
                  <a:schemeClr val="accent1">
                    <a:lumMod val="75000"/>
                  </a:schemeClr>
                </a:solidFill>
                <a:latin typeface="+mj-lt"/>
              </a:rPr>
              <a:t>Severe obsolescence of assets</a:t>
            </a:r>
          </a:p>
          <a:p>
            <a:pPr eaLnBrk="1" hangingPunct="1">
              <a:lnSpc>
                <a:spcPct val="140000"/>
              </a:lnSpc>
              <a:defRPr/>
            </a:pPr>
            <a:r>
              <a:rPr lang="en-US" sz="3200" dirty="0" smtClean="0">
                <a:solidFill>
                  <a:schemeClr val="accent1">
                    <a:lumMod val="75000"/>
                  </a:schemeClr>
                </a:solidFill>
                <a:latin typeface="+mj-lt"/>
              </a:rPr>
              <a:t>Changes in Executives or Directors</a:t>
            </a:r>
          </a:p>
          <a:p>
            <a:pPr eaLnBrk="1" hangingPunct="1">
              <a:lnSpc>
                <a:spcPct val="140000"/>
              </a:lnSpc>
              <a:defRPr/>
            </a:pPr>
            <a:r>
              <a:rPr lang="en-US" sz="3200" dirty="0" smtClean="0">
                <a:solidFill>
                  <a:schemeClr val="accent1">
                    <a:lumMod val="75000"/>
                  </a:schemeClr>
                </a:solidFill>
                <a:latin typeface="+mj-lt"/>
              </a:rPr>
              <a:t>Significant transactions by related parties</a:t>
            </a:r>
          </a:p>
        </p:txBody>
      </p:sp>
      <p:sp>
        <p:nvSpPr>
          <p:cNvPr id="3" name="TextBox 2"/>
          <p:cNvSpPr txBox="1"/>
          <p:nvPr/>
        </p:nvSpPr>
        <p:spPr>
          <a:xfrm>
            <a:off x="533400" y="762000"/>
            <a:ext cx="8486875" cy="769441"/>
          </a:xfrm>
          <a:prstGeom prst="rect">
            <a:avLst/>
          </a:prstGeom>
          <a:noFill/>
        </p:spPr>
        <p:txBody>
          <a:bodyPr wrap="none" rtlCol="0">
            <a:spAutoFit/>
          </a:bodyPr>
          <a:lstStyle/>
          <a:p>
            <a:r>
              <a:rPr lang="en-US" sz="4400" b="1" u="sng" dirty="0" smtClean="0">
                <a:solidFill>
                  <a:schemeClr val="accent1">
                    <a:lumMod val="75000"/>
                  </a:schemeClr>
                </a:solidFill>
                <a:latin typeface="+mj-lt"/>
              </a:rPr>
              <a:t>Organizational Structure Anomalies</a:t>
            </a:r>
            <a:endParaRPr lang="en-US" sz="4400" b="1" u="sng" dirty="0">
              <a:solidFill>
                <a:schemeClr val="accent1">
                  <a:lumMod val="75000"/>
                </a:schemeClr>
              </a:solidFill>
              <a:latin typeface="+mj-lt"/>
            </a:endParaRPr>
          </a:p>
        </p:txBody>
      </p:sp>
    </p:spTree>
  </p:cSld>
  <p:clrMapOvr>
    <a:masterClrMapping/>
  </p:clrMapOvr>
  <p:transition spd="med">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04800" y="762000"/>
            <a:ext cx="2667000" cy="715963"/>
          </a:xfrm>
        </p:spPr>
        <p:txBody>
          <a:bodyPr/>
          <a:lstStyle/>
          <a:p>
            <a:pPr algn="ctr"/>
            <a:r>
              <a:rPr lang="en-US" sz="4400" b="1" u="sng" dirty="0" smtClean="0">
                <a:solidFill>
                  <a:schemeClr val="accent1">
                    <a:lumMod val="75000"/>
                  </a:schemeClr>
                </a:solidFill>
                <a:ea typeface="+mn-ea"/>
                <a:cs typeface="+mn-cs"/>
              </a:rPr>
              <a:t>Statistics</a:t>
            </a:r>
          </a:p>
        </p:txBody>
      </p:sp>
      <p:sp>
        <p:nvSpPr>
          <p:cNvPr id="9" name="TextBox 8"/>
          <p:cNvSpPr txBox="1"/>
          <p:nvPr/>
        </p:nvSpPr>
        <p:spPr>
          <a:xfrm>
            <a:off x="1219200" y="1905000"/>
            <a:ext cx="6199005" cy="1261884"/>
          </a:xfrm>
          <a:prstGeom prst="rect">
            <a:avLst/>
          </a:prstGeom>
          <a:noFill/>
        </p:spPr>
        <p:txBody>
          <a:bodyPr wrap="square" rtlCol="0">
            <a:spAutoFit/>
          </a:bodyPr>
          <a:lstStyle/>
          <a:p>
            <a:pPr algn="ctr"/>
            <a:r>
              <a:rPr lang="en-US" sz="3800" u="sng" dirty="0" smtClean="0">
                <a:solidFill>
                  <a:schemeClr val="accent1">
                    <a:lumMod val="75000"/>
                  </a:schemeClr>
                </a:solidFill>
                <a:latin typeface="+mn-lt"/>
              </a:rPr>
              <a:t>Report to The Nations</a:t>
            </a:r>
          </a:p>
          <a:p>
            <a:pPr algn="ctr"/>
            <a:endParaRPr lang="en-US" sz="800" u="sng" dirty="0" smtClean="0">
              <a:solidFill>
                <a:schemeClr val="accent1">
                  <a:lumMod val="75000"/>
                </a:schemeClr>
              </a:solidFill>
              <a:latin typeface="+mn-lt"/>
            </a:endParaRPr>
          </a:p>
          <a:p>
            <a:pPr algn="ctr"/>
            <a:r>
              <a:rPr lang="en-US" sz="3000" dirty="0" smtClean="0">
                <a:solidFill>
                  <a:schemeClr val="accent1">
                    <a:lumMod val="75000"/>
                  </a:schemeClr>
                </a:solidFill>
                <a:latin typeface="+mn-lt"/>
              </a:rPr>
              <a:t>On Occupational Fraud and Abuse</a:t>
            </a:r>
          </a:p>
        </p:txBody>
      </p:sp>
      <p:sp>
        <p:nvSpPr>
          <p:cNvPr id="10" name="TextBox 9"/>
          <p:cNvSpPr txBox="1"/>
          <p:nvPr/>
        </p:nvSpPr>
        <p:spPr>
          <a:xfrm>
            <a:off x="2362200" y="3276600"/>
            <a:ext cx="4009559" cy="553998"/>
          </a:xfrm>
          <a:prstGeom prst="rect">
            <a:avLst/>
          </a:prstGeom>
          <a:noFill/>
        </p:spPr>
        <p:txBody>
          <a:bodyPr wrap="square" rtlCol="0">
            <a:spAutoFit/>
          </a:bodyPr>
          <a:lstStyle/>
          <a:p>
            <a:r>
              <a:rPr lang="en-US" sz="3000" dirty="0" smtClean="0">
                <a:solidFill>
                  <a:schemeClr val="accent1">
                    <a:lumMod val="75000"/>
                  </a:schemeClr>
                </a:solidFill>
                <a:latin typeface="+mn-lt"/>
              </a:rPr>
              <a:t>2012 Global Fraud Study</a:t>
            </a:r>
          </a:p>
        </p:txBody>
      </p:sp>
      <p:pic>
        <p:nvPicPr>
          <p:cNvPr id="23554" name="Picture 2" descr="rttn-brochure-2012-gray.jpg"/>
          <p:cNvPicPr>
            <a:picLocks noChangeAspect="1" noChangeArrowheads="1"/>
          </p:cNvPicPr>
          <p:nvPr/>
        </p:nvPicPr>
        <p:blipFill>
          <a:blip r:embed="rId2" cstate="print"/>
          <a:srcRect/>
          <a:stretch>
            <a:fillRect/>
          </a:stretch>
        </p:blipFill>
        <p:spPr bwMode="auto">
          <a:xfrm>
            <a:off x="6172200" y="4267200"/>
            <a:ext cx="1752600" cy="2215931"/>
          </a:xfrm>
          <a:prstGeom prst="rect">
            <a:avLst/>
          </a:prstGeom>
          <a:noFill/>
        </p:spPr>
      </p:pic>
    </p:spTree>
  </p:cSld>
  <p:clrMapOvr>
    <a:masterClrMapping/>
  </p:clrMapOvr>
  <p:transition spd="med">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idx="1"/>
          </p:nvPr>
        </p:nvSpPr>
        <p:spPr>
          <a:xfrm>
            <a:off x="533400" y="1752600"/>
            <a:ext cx="8153400" cy="3429000"/>
          </a:xfrm>
        </p:spPr>
        <p:txBody>
          <a:bodyPr/>
          <a:lstStyle/>
          <a:p>
            <a:pPr eaLnBrk="1" hangingPunct="1">
              <a:lnSpc>
                <a:spcPct val="130000"/>
              </a:lnSpc>
              <a:defRPr/>
            </a:pPr>
            <a:r>
              <a:rPr lang="en-US" sz="3400" dirty="0" smtClean="0">
                <a:solidFill>
                  <a:schemeClr val="accent1">
                    <a:lumMod val="75000"/>
                  </a:schemeClr>
                </a:solidFill>
                <a:latin typeface="+mj-lt"/>
              </a:rPr>
              <a:t>Frequent changes in auditors</a:t>
            </a:r>
          </a:p>
          <a:p>
            <a:pPr eaLnBrk="1" hangingPunct="1">
              <a:lnSpc>
                <a:spcPct val="130000"/>
              </a:lnSpc>
              <a:defRPr/>
            </a:pPr>
            <a:r>
              <a:rPr lang="en-US" sz="3400" dirty="0" smtClean="0">
                <a:solidFill>
                  <a:schemeClr val="accent1">
                    <a:lumMod val="75000"/>
                  </a:schemeClr>
                </a:solidFill>
                <a:latin typeface="+mj-lt"/>
              </a:rPr>
              <a:t>Problems with regulators</a:t>
            </a:r>
          </a:p>
          <a:p>
            <a:pPr eaLnBrk="1" hangingPunct="1">
              <a:lnSpc>
                <a:spcPct val="130000"/>
              </a:lnSpc>
              <a:defRPr/>
            </a:pPr>
            <a:r>
              <a:rPr lang="en-US" sz="3400" dirty="0" smtClean="0">
                <a:solidFill>
                  <a:schemeClr val="accent1">
                    <a:lumMod val="75000"/>
                  </a:schemeClr>
                </a:solidFill>
                <a:latin typeface="+mj-lt"/>
              </a:rPr>
              <a:t>Frequent changes in outside legal counsel</a:t>
            </a:r>
          </a:p>
          <a:p>
            <a:pPr eaLnBrk="1" hangingPunct="1">
              <a:lnSpc>
                <a:spcPct val="130000"/>
              </a:lnSpc>
              <a:defRPr/>
            </a:pPr>
            <a:r>
              <a:rPr lang="en-US" sz="3400" dirty="0" smtClean="0">
                <a:solidFill>
                  <a:schemeClr val="accent1">
                    <a:lumMod val="75000"/>
                  </a:schemeClr>
                </a:solidFill>
                <a:latin typeface="+mj-lt"/>
              </a:rPr>
              <a:t>Use of several different financial institutions</a:t>
            </a:r>
          </a:p>
        </p:txBody>
      </p:sp>
      <p:sp>
        <p:nvSpPr>
          <p:cNvPr id="3" name="TextBox 2"/>
          <p:cNvSpPr txBox="1"/>
          <p:nvPr/>
        </p:nvSpPr>
        <p:spPr>
          <a:xfrm>
            <a:off x="533400" y="838200"/>
            <a:ext cx="8151847" cy="769441"/>
          </a:xfrm>
          <a:prstGeom prst="rect">
            <a:avLst/>
          </a:prstGeom>
          <a:noFill/>
        </p:spPr>
        <p:txBody>
          <a:bodyPr wrap="none" rtlCol="0">
            <a:spAutoFit/>
          </a:bodyPr>
          <a:lstStyle/>
          <a:p>
            <a:r>
              <a:rPr lang="en-US" sz="4400" b="1" u="sng" dirty="0" smtClean="0">
                <a:solidFill>
                  <a:schemeClr val="accent1">
                    <a:lumMod val="75000"/>
                  </a:schemeClr>
                </a:solidFill>
                <a:latin typeface="+mj-lt"/>
              </a:rPr>
              <a:t>Irregularities With Outside Parties</a:t>
            </a:r>
            <a:endParaRPr lang="en-US" sz="4400" b="1" u="sng" dirty="0">
              <a:solidFill>
                <a:schemeClr val="accent1">
                  <a:lumMod val="75000"/>
                </a:schemeClr>
              </a:solidFill>
              <a:latin typeface="+mj-lt"/>
            </a:endParaRPr>
          </a:p>
        </p:txBody>
      </p:sp>
    </p:spTree>
  </p:cSld>
  <p:clrMapOvr>
    <a:masterClrMapping/>
  </p:clrMapOvr>
  <p:transition spd="med">
    <p:wipe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a:xfrm>
            <a:off x="685800" y="1828800"/>
            <a:ext cx="8229600" cy="4085439"/>
          </a:xfrm>
        </p:spPr>
        <p:txBody>
          <a:bodyPr/>
          <a:lstStyle/>
          <a:p>
            <a:pPr eaLnBrk="1" hangingPunct="1">
              <a:lnSpc>
                <a:spcPct val="90000"/>
              </a:lnSpc>
              <a:defRPr/>
            </a:pPr>
            <a:r>
              <a:rPr lang="en-US" sz="3000" dirty="0" smtClean="0">
                <a:solidFill>
                  <a:schemeClr val="accent1">
                    <a:lumMod val="75000"/>
                  </a:schemeClr>
                </a:solidFill>
                <a:latin typeface="+mj-lt"/>
              </a:rPr>
              <a:t>Missing documents</a:t>
            </a:r>
          </a:p>
          <a:p>
            <a:pPr eaLnBrk="1" hangingPunct="1">
              <a:lnSpc>
                <a:spcPct val="90000"/>
              </a:lnSpc>
              <a:defRPr/>
            </a:pPr>
            <a:r>
              <a:rPr lang="en-US" sz="3000" dirty="0" smtClean="0">
                <a:solidFill>
                  <a:schemeClr val="accent1">
                    <a:lumMod val="75000"/>
                  </a:schemeClr>
                </a:solidFill>
                <a:latin typeface="+mj-lt"/>
              </a:rPr>
              <a:t>Stale items on bank reconciliations</a:t>
            </a:r>
          </a:p>
          <a:p>
            <a:pPr eaLnBrk="1" hangingPunct="1">
              <a:lnSpc>
                <a:spcPct val="90000"/>
              </a:lnSpc>
              <a:defRPr/>
            </a:pPr>
            <a:r>
              <a:rPr lang="en-US" sz="3000" dirty="0" smtClean="0">
                <a:solidFill>
                  <a:schemeClr val="accent1">
                    <a:lumMod val="75000"/>
                  </a:schemeClr>
                </a:solidFill>
                <a:latin typeface="+mj-lt"/>
              </a:rPr>
              <a:t>Excessive voids or credits</a:t>
            </a:r>
          </a:p>
          <a:p>
            <a:pPr eaLnBrk="1" hangingPunct="1">
              <a:lnSpc>
                <a:spcPct val="90000"/>
              </a:lnSpc>
              <a:defRPr/>
            </a:pPr>
            <a:r>
              <a:rPr lang="en-US" sz="3000" dirty="0" smtClean="0">
                <a:solidFill>
                  <a:schemeClr val="accent1">
                    <a:lumMod val="75000"/>
                  </a:schemeClr>
                </a:solidFill>
                <a:latin typeface="+mj-lt"/>
              </a:rPr>
              <a:t>Reluctance to provide auditors or financial institution with needed data</a:t>
            </a:r>
          </a:p>
          <a:p>
            <a:pPr eaLnBrk="1" hangingPunct="1">
              <a:lnSpc>
                <a:spcPct val="90000"/>
              </a:lnSpc>
              <a:defRPr/>
            </a:pPr>
            <a:r>
              <a:rPr lang="en-US" sz="3000" dirty="0" smtClean="0">
                <a:solidFill>
                  <a:schemeClr val="accent1">
                    <a:lumMod val="75000"/>
                  </a:schemeClr>
                </a:solidFill>
                <a:latin typeface="+mj-lt"/>
              </a:rPr>
              <a:t>Increased reconciling items</a:t>
            </a:r>
          </a:p>
          <a:p>
            <a:pPr eaLnBrk="1" hangingPunct="1">
              <a:lnSpc>
                <a:spcPct val="90000"/>
              </a:lnSpc>
              <a:defRPr/>
            </a:pPr>
            <a:r>
              <a:rPr lang="en-US" sz="3000" dirty="0" smtClean="0">
                <a:solidFill>
                  <a:schemeClr val="accent1">
                    <a:lumMod val="75000"/>
                  </a:schemeClr>
                </a:solidFill>
                <a:latin typeface="+mj-lt"/>
              </a:rPr>
              <a:t>Alterations on documents</a:t>
            </a:r>
          </a:p>
          <a:p>
            <a:pPr eaLnBrk="1" hangingPunct="1">
              <a:lnSpc>
                <a:spcPct val="90000"/>
              </a:lnSpc>
              <a:defRPr/>
            </a:pPr>
            <a:r>
              <a:rPr lang="en-US" sz="3000" dirty="0" smtClean="0">
                <a:solidFill>
                  <a:schemeClr val="accent1">
                    <a:lumMod val="75000"/>
                  </a:schemeClr>
                </a:solidFill>
                <a:latin typeface="+mj-lt"/>
              </a:rPr>
              <a:t>Document sequences that don’t make sense</a:t>
            </a:r>
          </a:p>
          <a:p>
            <a:pPr eaLnBrk="1" hangingPunct="1">
              <a:lnSpc>
                <a:spcPct val="90000"/>
              </a:lnSpc>
              <a:buFontTx/>
              <a:buNone/>
              <a:defRPr/>
            </a:pPr>
            <a:endParaRPr lang="en-US" sz="2800" dirty="0" smtClean="0">
              <a:latin typeface="+mj-lt"/>
            </a:endParaRPr>
          </a:p>
        </p:txBody>
      </p:sp>
      <p:sp>
        <p:nvSpPr>
          <p:cNvPr id="3" name="TextBox 2"/>
          <p:cNvSpPr txBox="1"/>
          <p:nvPr/>
        </p:nvSpPr>
        <p:spPr>
          <a:xfrm>
            <a:off x="609600" y="838200"/>
            <a:ext cx="8260210" cy="769441"/>
          </a:xfrm>
          <a:prstGeom prst="rect">
            <a:avLst/>
          </a:prstGeom>
          <a:noFill/>
        </p:spPr>
        <p:txBody>
          <a:bodyPr wrap="none" rtlCol="0">
            <a:spAutoFit/>
          </a:bodyPr>
          <a:lstStyle/>
          <a:p>
            <a:r>
              <a:rPr lang="en-US" sz="4400" b="1" u="sng" dirty="0" smtClean="0">
                <a:solidFill>
                  <a:schemeClr val="accent1">
                    <a:lumMod val="75000"/>
                  </a:schemeClr>
                </a:solidFill>
                <a:latin typeface="+mj-lt"/>
              </a:rPr>
              <a:t>Irregularities In Source Documents</a:t>
            </a:r>
            <a:endParaRPr lang="en-US" sz="4400" b="1" u="sng" dirty="0">
              <a:solidFill>
                <a:schemeClr val="accent1">
                  <a:lumMod val="75000"/>
                </a:schemeClr>
              </a:solidFill>
              <a:latin typeface="+mj-lt"/>
            </a:endParaRPr>
          </a:p>
        </p:txBody>
      </p:sp>
    </p:spTree>
  </p:cSld>
  <p:clrMapOvr>
    <a:masterClrMapping/>
  </p:clrMapOvr>
  <p:transition spd="med">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Grp="1" noChangeArrowheads="1"/>
          </p:cNvSpPr>
          <p:nvPr>
            <p:ph type="body" sz="half" idx="1"/>
          </p:nvPr>
        </p:nvSpPr>
        <p:spPr>
          <a:xfrm>
            <a:off x="457200" y="762000"/>
            <a:ext cx="8229600" cy="1219200"/>
          </a:xfrm>
          <a:noFill/>
        </p:spPr>
        <p:txBody>
          <a:bodyPr/>
          <a:lstStyle/>
          <a:p>
            <a:pPr eaLnBrk="1" hangingPunct="1">
              <a:buFontTx/>
              <a:buNone/>
              <a:defRPr/>
            </a:pPr>
            <a:r>
              <a:rPr lang="en-US" sz="2800" dirty="0" smtClean="0">
                <a:latin typeface="+mj-lt"/>
              </a:rPr>
              <a:t>  </a:t>
            </a:r>
            <a:r>
              <a:rPr lang="en-US" sz="2800" dirty="0" smtClean="0">
                <a:solidFill>
                  <a:schemeClr val="accent1">
                    <a:lumMod val="75000"/>
                  </a:schemeClr>
                </a:solidFill>
                <a:latin typeface="+mj-lt"/>
              </a:rPr>
              <a:t>Median Loss Per Financial/Collateral Category  According to the Association of Certified Fraud Examiners – Report to the Nation          </a:t>
            </a:r>
          </a:p>
          <a:p>
            <a:pPr eaLnBrk="1" hangingPunct="1">
              <a:buFontTx/>
              <a:buNone/>
              <a:defRPr/>
            </a:pPr>
            <a:endParaRPr lang="en-US" sz="2800" dirty="0" smtClean="0">
              <a:latin typeface="+mj-lt"/>
            </a:endParaRPr>
          </a:p>
          <a:p>
            <a:pPr eaLnBrk="1" hangingPunct="1">
              <a:buFontTx/>
              <a:buNone/>
              <a:defRPr/>
            </a:pPr>
            <a:endParaRPr lang="en-US" sz="2800" dirty="0" smtClean="0">
              <a:latin typeface="+mj-lt"/>
            </a:endParaRPr>
          </a:p>
        </p:txBody>
      </p:sp>
      <p:graphicFrame>
        <p:nvGraphicFramePr>
          <p:cNvPr id="1026" name="Object 4">
            <a:hlinkClick r:id="" action="ppaction://ole?verb=0"/>
          </p:cNvPr>
          <p:cNvGraphicFramePr>
            <a:graphicFrameLocks noGrp="1"/>
          </p:cNvGraphicFramePr>
          <p:nvPr>
            <p:ph type="chart" sz="half" idx="2"/>
          </p:nvPr>
        </p:nvGraphicFramePr>
        <p:xfrm>
          <a:off x="1066800" y="2133600"/>
          <a:ext cx="6781800" cy="4114800"/>
        </p:xfrm>
        <a:graphic>
          <a:graphicData uri="http://schemas.openxmlformats.org/presentationml/2006/ole">
            <mc:AlternateContent xmlns:mc="http://schemas.openxmlformats.org/markup-compatibility/2006">
              <mc:Choice xmlns:v="urn:schemas-microsoft-com:vml" Requires="v">
                <p:oleObj spid="_x0000_s1028" name="Chart" r:id="rId3" imgW="8734349" imgH="4181585" progId="MSGraph.Chart.8">
                  <p:embed followColorScheme="full"/>
                </p:oleObj>
              </mc:Choice>
              <mc:Fallback>
                <p:oleObj name="Chart" r:id="rId3" imgW="8734349" imgH="4181585" progId="MSGraph.Chart.8">
                  <p:embed followColorScheme="full"/>
                  <p:pic>
                    <p:nvPicPr>
                      <p:cNvPr id="0" name="Object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2133600"/>
                        <a:ext cx="6781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med">
    <p:zo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idx="1"/>
          </p:nvPr>
        </p:nvSpPr>
        <p:spPr>
          <a:xfrm>
            <a:off x="1066800" y="1600200"/>
            <a:ext cx="6858000" cy="2209800"/>
          </a:xfrm>
        </p:spPr>
        <p:txBody>
          <a:bodyPr/>
          <a:lstStyle/>
          <a:p>
            <a:pPr eaLnBrk="1" hangingPunct="1">
              <a:buFontTx/>
              <a:buNone/>
              <a:defRPr/>
            </a:pPr>
            <a:r>
              <a:rPr lang="en-US" dirty="0" smtClean="0">
                <a:latin typeface="+mj-lt"/>
              </a:rPr>
              <a:t>		</a:t>
            </a:r>
          </a:p>
          <a:p>
            <a:pPr lvl="1" eaLnBrk="1" hangingPunct="1">
              <a:defRPr/>
            </a:pPr>
            <a:r>
              <a:rPr lang="en-US" sz="3600" dirty="0" smtClean="0">
                <a:solidFill>
                  <a:schemeClr val="accent1">
                    <a:lumMod val="75000"/>
                  </a:schemeClr>
                </a:solidFill>
                <a:latin typeface="+mj-lt"/>
              </a:rPr>
              <a:t>Lapping</a:t>
            </a:r>
          </a:p>
          <a:p>
            <a:pPr lvl="1" eaLnBrk="1" hangingPunct="1">
              <a:defRPr/>
            </a:pPr>
            <a:r>
              <a:rPr lang="en-US" sz="3600" dirty="0" smtClean="0">
                <a:solidFill>
                  <a:schemeClr val="accent1">
                    <a:lumMod val="75000"/>
                  </a:schemeClr>
                </a:solidFill>
                <a:latin typeface="+mj-lt"/>
              </a:rPr>
              <a:t>Fictitious sales/customers</a:t>
            </a:r>
          </a:p>
          <a:p>
            <a:pPr lvl="1" eaLnBrk="1" hangingPunct="1">
              <a:defRPr/>
            </a:pPr>
            <a:r>
              <a:rPr lang="en-US" sz="3600" dirty="0" smtClean="0">
                <a:solidFill>
                  <a:schemeClr val="accent1">
                    <a:lumMod val="75000"/>
                  </a:schemeClr>
                </a:solidFill>
                <a:latin typeface="+mj-lt"/>
              </a:rPr>
              <a:t>Diversion of payments</a:t>
            </a:r>
          </a:p>
          <a:p>
            <a:pPr lvl="1" eaLnBrk="1" hangingPunct="1">
              <a:buFontTx/>
              <a:buNone/>
              <a:defRPr/>
            </a:pPr>
            <a:endParaRPr lang="en-US" dirty="0" smtClean="0">
              <a:latin typeface="+mj-lt"/>
            </a:endParaRPr>
          </a:p>
          <a:p>
            <a:pPr eaLnBrk="1" hangingPunct="1">
              <a:buFontTx/>
              <a:buNone/>
              <a:defRPr/>
            </a:pPr>
            <a:endParaRPr lang="en-US" dirty="0" smtClean="0">
              <a:latin typeface="+mj-lt"/>
            </a:endParaRPr>
          </a:p>
        </p:txBody>
      </p:sp>
      <p:sp>
        <p:nvSpPr>
          <p:cNvPr id="3" name="TextBox 2"/>
          <p:cNvSpPr txBox="1"/>
          <p:nvPr/>
        </p:nvSpPr>
        <p:spPr>
          <a:xfrm>
            <a:off x="533400" y="914400"/>
            <a:ext cx="7142789" cy="769441"/>
          </a:xfrm>
          <a:prstGeom prst="rect">
            <a:avLst/>
          </a:prstGeom>
          <a:noFill/>
        </p:spPr>
        <p:txBody>
          <a:bodyPr wrap="none" rtlCol="0">
            <a:spAutoFit/>
          </a:bodyPr>
          <a:lstStyle/>
          <a:p>
            <a:r>
              <a:rPr lang="en-US" sz="4400" b="1" u="sng" dirty="0" smtClean="0">
                <a:solidFill>
                  <a:schemeClr val="accent1">
                    <a:lumMod val="75000"/>
                  </a:schemeClr>
                </a:solidFill>
                <a:latin typeface="+mj-lt"/>
              </a:rPr>
              <a:t>Accounts Receivable Schemes</a:t>
            </a:r>
            <a:endParaRPr lang="en-US" sz="4400" b="1" u="sng" dirty="0">
              <a:solidFill>
                <a:schemeClr val="accent1">
                  <a:lumMod val="75000"/>
                </a:schemeClr>
              </a:solidFill>
              <a:latin typeface="+mj-lt"/>
            </a:endParaRPr>
          </a:p>
        </p:txBody>
      </p:sp>
      <p:sp>
        <p:nvSpPr>
          <p:cNvPr id="51201" name="Rectangle 1">
            <a:hlinkClick r:id="rId2"/>
          </p:cNvPr>
          <p:cNvSpPr>
            <a:spLocks noChangeArrowheads="1"/>
          </p:cNvSpPr>
          <p:nvPr/>
        </p:nvSpPr>
        <p:spPr bwMode="auto">
          <a:xfrm>
            <a:off x="0" y="0"/>
            <a:ext cx="9144000" cy="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a:p>
        </p:txBody>
      </p:sp>
      <p:sp>
        <p:nvSpPr>
          <p:cNvPr id="51202" name="Rectangle 2">
            <a:hlinkClick r:id="rId2"/>
          </p:cNvPr>
          <p:cNvSpPr>
            <a:spLocks noChangeArrowheads="1"/>
          </p:cNvSpPr>
          <p:nvPr/>
        </p:nvSpPr>
        <p:spPr bwMode="auto">
          <a:xfrm>
            <a:off x="0" y="0"/>
            <a:ext cx="9144000" cy="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a:p>
        </p:txBody>
      </p:sp>
      <p:sp>
        <p:nvSpPr>
          <p:cNvPr id="51203" name="Rectangle 3">
            <a:hlinkClick r:id="rId2"/>
          </p:cNvPr>
          <p:cNvSpPr>
            <a:spLocks noChangeArrowheads="1"/>
          </p:cNvSpPr>
          <p:nvPr/>
        </p:nvSpPr>
        <p:spPr bwMode="auto">
          <a:xfrm>
            <a:off x="0" y="0"/>
            <a:ext cx="9144000" cy="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a:p>
        </p:txBody>
      </p:sp>
      <p:pic>
        <p:nvPicPr>
          <p:cNvPr id="51204" name="Picture 4" descr="C:\Users\E048679\Pictures\lapping scheme.gif"/>
          <p:cNvPicPr>
            <a:picLocks noChangeAspect="1" noChangeArrowheads="1"/>
          </p:cNvPicPr>
          <p:nvPr/>
        </p:nvPicPr>
        <p:blipFill>
          <a:blip r:embed="rId3" cstate="print"/>
          <a:srcRect/>
          <a:stretch>
            <a:fillRect/>
          </a:stretch>
        </p:blipFill>
        <p:spPr bwMode="auto">
          <a:xfrm>
            <a:off x="4114800" y="3886200"/>
            <a:ext cx="4066618" cy="2606392"/>
          </a:xfrm>
          <a:prstGeom prst="rect">
            <a:avLst/>
          </a:prstGeom>
          <a:noFill/>
        </p:spPr>
      </p:pic>
    </p:spTree>
  </p:cSld>
  <p:clrMapOvr>
    <a:masterClrMapping/>
  </p:clrMapOvr>
  <p:transition spd="med">
    <p:wipe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idx="1"/>
          </p:nvPr>
        </p:nvSpPr>
        <p:spPr>
          <a:xfrm>
            <a:off x="533400" y="1524000"/>
            <a:ext cx="8237537" cy="4267200"/>
          </a:xfrm>
        </p:spPr>
        <p:txBody>
          <a:bodyPr/>
          <a:lstStyle/>
          <a:p>
            <a:pPr eaLnBrk="1" hangingPunct="1">
              <a:lnSpc>
                <a:spcPct val="80000"/>
              </a:lnSpc>
              <a:buFontTx/>
              <a:buNone/>
              <a:defRPr/>
            </a:pPr>
            <a:r>
              <a:rPr lang="en-US" sz="2400" dirty="0" smtClean="0">
                <a:latin typeface="+mj-lt"/>
              </a:rPr>
              <a:t>			</a:t>
            </a:r>
          </a:p>
          <a:p>
            <a:pPr eaLnBrk="1" hangingPunct="1">
              <a:lnSpc>
                <a:spcPct val="80000"/>
              </a:lnSpc>
              <a:defRPr/>
            </a:pPr>
            <a:r>
              <a:rPr lang="en-US" sz="2400" dirty="0" smtClean="0">
                <a:solidFill>
                  <a:schemeClr val="accent1">
                    <a:lumMod val="75000"/>
                  </a:schemeClr>
                </a:solidFill>
                <a:latin typeface="+mj-lt"/>
              </a:rPr>
              <a:t>Reconciliations</a:t>
            </a:r>
          </a:p>
          <a:p>
            <a:pPr lvl="1" eaLnBrk="1" hangingPunct="1">
              <a:lnSpc>
                <a:spcPct val="80000"/>
              </a:lnSpc>
              <a:defRPr/>
            </a:pPr>
            <a:r>
              <a:rPr lang="en-US" sz="2000" dirty="0" smtClean="0">
                <a:solidFill>
                  <a:schemeClr val="accent1">
                    <a:lumMod val="75000"/>
                  </a:schemeClr>
                </a:solidFill>
                <a:latin typeface="+mj-lt"/>
              </a:rPr>
              <a:t>Reconcile from Aging to the Financial Statements and Loan Ledger Reports and the Borrowing Base Report</a:t>
            </a:r>
          </a:p>
          <a:p>
            <a:pPr lvl="1" eaLnBrk="1" hangingPunct="1">
              <a:lnSpc>
                <a:spcPct val="80000"/>
              </a:lnSpc>
              <a:defRPr/>
            </a:pPr>
            <a:endParaRPr lang="en-US" sz="1800" dirty="0" smtClean="0">
              <a:solidFill>
                <a:schemeClr val="accent1">
                  <a:lumMod val="75000"/>
                </a:schemeClr>
              </a:solidFill>
              <a:latin typeface="+mj-lt"/>
            </a:endParaRPr>
          </a:p>
          <a:p>
            <a:pPr eaLnBrk="1" hangingPunct="1">
              <a:lnSpc>
                <a:spcPct val="80000"/>
              </a:lnSpc>
              <a:defRPr/>
            </a:pPr>
            <a:r>
              <a:rPr lang="en-US" sz="2400" dirty="0" smtClean="0">
                <a:solidFill>
                  <a:schemeClr val="accent1">
                    <a:lumMod val="75000"/>
                  </a:schemeClr>
                </a:solidFill>
                <a:latin typeface="+mj-lt"/>
              </a:rPr>
              <a:t>Ship Test</a:t>
            </a:r>
          </a:p>
          <a:p>
            <a:pPr lvl="1" eaLnBrk="1" hangingPunct="1">
              <a:lnSpc>
                <a:spcPct val="80000"/>
              </a:lnSpc>
              <a:defRPr/>
            </a:pPr>
            <a:r>
              <a:rPr lang="en-US" sz="2000" dirty="0" smtClean="0">
                <a:solidFill>
                  <a:schemeClr val="accent1">
                    <a:lumMod val="75000"/>
                  </a:schemeClr>
                </a:solidFill>
                <a:latin typeface="+mj-lt"/>
              </a:rPr>
              <a:t>Shipping support (fraudulent BOLs, Pro Numbers)</a:t>
            </a:r>
          </a:p>
          <a:p>
            <a:pPr lvl="1" eaLnBrk="1" hangingPunct="1">
              <a:lnSpc>
                <a:spcPct val="80000"/>
              </a:lnSpc>
              <a:defRPr/>
            </a:pPr>
            <a:r>
              <a:rPr lang="en-US" sz="2000" dirty="0" smtClean="0">
                <a:solidFill>
                  <a:schemeClr val="accent1">
                    <a:lumMod val="75000"/>
                  </a:schemeClr>
                </a:solidFill>
                <a:latin typeface="+mj-lt"/>
              </a:rPr>
              <a:t>Purchase orders (third party verification)</a:t>
            </a:r>
          </a:p>
          <a:p>
            <a:pPr lvl="1" eaLnBrk="1" hangingPunct="1">
              <a:lnSpc>
                <a:spcPct val="80000"/>
              </a:lnSpc>
              <a:defRPr/>
            </a:pPr>
            <a:r>
              <a:rPr lang="en-US" sz="2000" dirty="0" smtClean="0">
                <a:solidFill>
                  <a:schemeClr val="accent1">
                    <a:lumMod val="75000"/>
                  </a:schemeClr>
                </a:solidFill>
                <a:latin typeface="+mj-lt"/>
              </a:rPr>
              <a:t>Watch for unusual transactions (end of month) </a:t>
            </a:r>
          </a:p>
          <a:p>
            <a:pPr lvl="1" eaLnBrk="1" hangingPunct="1">
              <a:lnSpc>
                <a:spcPct val="80000"/>
              </a:lnSpc>
              <a:defRPr/>
            </a:pPr>
            <a:r>
              <a:rPr lang="en-US" sz="2000" dirty="0" smtClean="0">
                <a:solidFill>
                  <a:schemeClr val="accent1">
                    <a:lumMod val="75000"/>
                  </a:schemeClr>
                </a:solidFill>
                <a:latin typeface="+mj-lt"/>
              </a:rPr>
              <a:t>Be true to your sample</a:t>
            </a:r>
          </a:p>
          <a:p>
            <a:pPr lvl="1" eaLnBrk="1" hangingPunct="1">
              <a:lnSpc>
                <a:spcPct val="80000"/>
              </a:lnSpc>
              <a:defRPr/>
            </a:pPr>
            <a:endParaRPr lang="en-US" sz="2000" dirty="0" smtClean="0">
              <a:solidFill>
                <a:schemeClr val="accent1">
                  <a:lumMod val="75000"/>
                </a:schemeClr>
              </a:solidFill>
              <a:latin typeface="+mj-lt"/>
            </a:endParaRPr>
          </a:p>
          <a:p>
            <a:pPr eaLnBrk="1" hangingPunct="1">
              <a:lnSpc>
                <a:spcPct val="80000"/>
              </a:lnSpc>
              <a:defRPr/>
            </a:pPr>
            <a:r>
              <a:rPr lang="en-US" sz="2400" dirty="0" smtClean="0">
                <a:solidFill>
                  <a:schemeClr val="accent1">
                    <a:lumMod val="75000"/>
                  </a:schemeClr>
                </a:solidFill>
                <a:latin typeface="+mj-lt"/>
              </a:rPr>
              <a:t>Credit Memo Analysis</a:t>
            </a:r>
          </a:p>
          <a:p>
            <a:pPr lvl="1" eaLnBrk="1" hangingPunct="1">
              <a:lnSpc>
                <a:spcPct val="80000"/>
              </a:lnSpc>
              <a:defRPr/>
            </a:pPr>
            <a:r>
              <a:rPr lang="en-US" sz="2000" dirty="0" smtClean="0">
                <a:solidFill>
                  <a:schemeClr val="accent1">
                    <a:lumMod val="75000"/>
                  </a:schemeClr>
                </a:solidFill>
                <a:latin typeface="+mj-lt"/>
              </a:rPr>
              <a:t>When commonly issued (over 90 days, BOM)</a:t>
            </a:r>
          </a:p>
          <a:p>
            <a:pPr lvl="1" eaLnBrk="1" hangingPunct="1">
              <a:lnSpc>
                <a:spcPct val="80000"/>
              </a:lnSpc>
              <a:defRPr/>
            </a:pPr>
            <a:r>
              <a:rPr lang="en-US" sz="2000" dirty="0" smtClean="0">
                <a:solidFill>
                  <a:schemeClr val="accent1">
                    <a:lumMod val="75000"/>
                  </a:schemeClr>
                </a:solidFill>
                <a:latin typeface="+mj-lt"/>
              </a:rPr>
              <a:t>Supporting Documentation</a:t>
            </a:r>
          </a:p>
          <a:p>
            <a:pPr eaLnBrk="1" hangingPunct="1">
              <a:lnSpc>
                <a:spcPct val="80000"/>
              </a:lnSpc>
              <a:buFontTx/>
              <a:buNone/>
              <a:defRPr/>
            </a:pPr>
            <a:endParaRPr lang="en-US" sz="2400" dirty="0" smtClean="0">
              <a:latin typeface="+mj-lt"/>
            </a:endParaRPr>
          </a:p>
          <a:p>
            <a:pPr eaLnBrk="1" hangingPunct="1">
              <a:lnSpc>
                <a:spcPct val="80000"/>
              </a:lnSpc>
              <a:buFontTx/>
              <a:buNone/>
              <a:defRPr/>
            </a:pPr>
            <a:endParaRPr lang="en-US" sz="2400" dirty="0" smtClean="0">
              <a:latin typeface="+mj-lt"/>
            </a:endParaRPr>
          </a:p>
        </p:txBody>
      </p:sp>
      <p:sp>
        <p:nvSpPr>
          <p:cNvPr id="3" name="TextBox 2"/>
          <p:cNvSpPr txBox="1"/>
          <p:nvPr/>
        </p:nvSpPr>
        <p:spPr>
          <a:xfrm>
            <a:off x="533400" y="762000"/>
            <a:ext cx="6193490" cy="769441"/>
          </a:xfrm>
          <a:prstGeom prst="rect">
            <a:avLst/>
          </a:prstGeom>
          <a:noFill/>
        </p:spPr>
        <p:txBody>
          <a:bodyPr wrap="none" rtlCol="0">
            <a:spAutoFit/>
          </a:bodyPr>
          <a:lstStyle/>
          <a:p>
            <a:r>
              <a:rPr lang="en-US" sz="4400" b="1" u="sng" dirty="0" smtClean="0">
                <a:solidFill>
                  <a:schemeClr val="accent1">
                    <a:lumMod val="75000"/>
                  </a:schemeClr>
                </a:solidFill>
                <a:latin typeface="+mj-lt"/>
              </a:rPr>
              <a:t>A/R Collateral Procedures</a:t>
            </a:r>
            <a:endParaRPr lang="en-US" sz="4400" b="1" u="sng" dirty="0">
              <a:solidFill>
                <a:schemeClr val="accent1">
                  <a:lumMod val="75000"/>
                </a:schemeClr>
              </a:solidFill>
              <a:latin typeface="+mj-lt"/>
            </a:endParaRPr>
          </a:p>
        </p:txBody>
      </p:sp>
    </p:spTree>
  </p:cSld>
  <p:clrMapOvr>
    <a:masterClrMapping/>
  </p:clrMapOvr>
  <p:transition spd="med">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idx="1"/>
          </p:nvPr>
        </p:nvSpPr>
        <p:spPr>
          <a:xfrm>
            <a:off x="609600" y="1752600"/>
            <a:ext cx="8229600" cy="4085439"/>
          </a:xfrm>
        </p:spPr>
        <p:txBody>
          <a:bodyPr/>
          <a:lstStyle/>
          <a:p>
            <a:pPr eaLnBrk="1" hangingPunct="1">
              <a:lnSpc>
                <a:spcPct val="90000"/>
              </a:lnSpc>
              <a:defRPr/>
            </a:pPr>
            <a:r>
              <a:rPr lang="en-US" sz="2400" dirty="0" smtClean="0">
                <a:solidFill>
                  <a:schemeClr val="accent1">
                    <a:lumMod val="75000"/>
                  </a:schemeClr>
                </a:solidFill>
                <a:latin typeface="+mj-lt"/>
              </a:rPr>
              <a:t>Trend Analysis</a:t>
            </a:r>
          </a:p>
          <a:p>
            <a:pPr lvl="1" eaLnBrk="1" hangingPunct="1">
              <a:lnSpc>
                <a:spcPct val="90000"/>
              </a:lnSpc>
              <a:defRPr/>
            </a:pPr>
            <a:r>
              <a:rPr lang="en-US" sz="2400" dirty="0" smtClean="0">
                <a:solidFill>
                  <a:schemeClr val="accent1">
                    <a:lumMod val="75000"/>
                  </a:schemeClr>
                </a:solidFill>
                <a:latin typeface="+mj-lt"/>
              </a:rPr>
              <a:t>Increase in turnover (less cash receipts, extending terms) </a:t>
            </a:r>
          </a:p>
          <a:p>
            <a:pPr lvl="1" eaLnBrk="1" hangingPunct="1">
              <a:lnSpc>
                <a:spcPct val="90000"/>
              </a:lnSpc>
              <a:defRPr/>
            </a:pPr>
            <a:r>
              <a:rPr lang="en-US" sz="2400" dirty="0" smtClean="0">
                <a:solidFill>
                  <a:schemeClr val="accent1">
                    <a:lumMod val="75000"/>
                  </a:schemeClr>
                </a:solidFill>
                <a:latin typeface="+mj-lt"/>
              </a:rPr>
              <a:t>Increase in dilution (false invoices, defective goods in inventory)</a:t>
            </a:r>
          </a:p>
          <a:p>
            <a:pPr lvl="1" eaLnBrk="1" hangingPunct="1">
              <a:lnSpc>
                <a:spcPct val="90000"/>
              </a:lnSpc>
              <a:defRPr/>
            </a:pPr>
            <a:r>
              <a:rPr lang="en-US" sz="2400" dirty="0" smtClean="0">
                <a:solidFill>
                  <a:schemeClr val="accent1">
                    <a:lumMod val="75000"/>
                  </a:schemeClr>
                </a:solidFill>
                <a:latin typeface="+mj-lt"/>
              </a:rPr>
              <a:t>Increase in invoices over 90 days</a:t>
            </a:r>
          </a:p>
          <a:p>
            <a:pPr eaLnBrk="1" hangingPunct="1">
              <a:lnSpc>
                <a:spcPct val="90000"/>
              </a:lnSpc>
              <a:defRPr/>
            </a:pPr>
            <a:r>
              <a:rPr lang="en-US" sz="2400" dirty="0" smtClean="0">
                <a:solidFill>
                  <a:schemeClr val="accent1">
                    <a:lumMod val="75000"/>
                  </a:schemeClr>
                </a:solidFill>
                <a:latin typeface="+mj-lt"/>
              </a:rPr>
              <a:t>New Customer Analysis </a:t>
            </a:r>
          </a:p>
          <a:p>
            <a:pPr lvl="1" eaLnBrk="1" hangingPunct="1">
              <a:lnSpc>
                <a:spcPct val="90000"/>
              </a:lnSpc>
              <a:defRPr/>
            </a:pPr>
            <a:r>
              <a:rPr lang="en-US" sz="2400" dirty="0" smtClean="0">
                <a:solidFill>
                  <a:schemeClr val="accent1">
                    <a:lumMod val="75000"/>
                  </a:schemeClr>
                </a:solidFill>
                <a:latin typeface="+mj-lt"/>
              </a:rPr>
              <a:t>Compare customer listing to prior month; Investigate all  new customers </a:t>
            </a:r>
          </a:p>
          <a:p>
            <a:pPr eaLnBrk="1" hangingPunct="1">
              <a:lnSpc>
                <a:spcPct val="90000"/>
              </a:lnSpc>
              <a:defRPr/>
            </a:pPr>
            <a:r>
              <a:rPr lang="en-US" sz="2400" dirty="0" smtClean="0">
                <a:solidFill>
                  <a:schemeClr val="accent1">
                    <a:lumMod val="75000"/>
                  </a:schemeClr>
                </a:solidFill>
                <a:latin typeface="+mj-lt"/>
              </a:rPr>
              <a:t>Phone Verifications</a:t>
            </a:r>
          </a:p>
          <a:p>
            <a:pPr lvl="1" eaLnBrk="1" hangingPunct="1">
              <a:lnSpc>
                <a:spcPct val="90000"/>
              </a:lnSpc>
              <a:defRPr/>
            </a:pPr>
            <a:r>
              <a:rPr lang="en-US" sz="2400" dirty="0" smtClean="0">
                <a:solidFill>
                  <a:schemeClr val="accent1">
                    <a:lumMod val="75000"/>
                  </a:schemeClr>
                </a:solidFill>
                <a:latin typeface="+mj-lt"/>
              </a:rPr>
              <a:t>Do confirms give accurate results?</a:t>
            </a:r>
          </a:p>
          <a:p>
            <a:pPr lvl="1" eaLnBrk="1" hangingPunct="1">
              <a:lnSpc>
                <a:spcPct val="90000"/>
              </a:lnSpc>
              <a:defRPr/>
            </a:pPr>
            <a:r>
              <a:rPr lang="en-US" sz="2400" dirty="0" smtClean="0">
                <a:solidFill>
                  <a:schemeClr val="accent1">
                    <a:lumMod val="75000"/>
                  </a:schemeClr>
                </a:solidFill>
                <a:latin typeface="+mj-lt"/>
              </a:rPr>
              <a:t>The “bouncing phone” </a:t>
            </a:r>
          </a:p>
          <a:p>
            <a:pPr eaLnBrk="1" hangingPunct="1">
              <a:lnSpc>
                <a:spcPct val="90000"/>
              </a:lnSpc>
              <a:buFontTx/>
              <a:buNone/>
              <a:defRPr/>
            </a:pPr>
            <a:endParaRPr lang="en-US" sz="2400" dirty="0" smtClean="0">
              <a:latin typeface="+mj-lt"/>
            </a:endParaRPr>
          </a:p>
          <a:p>
            <a:pPr eaLnBrk="1" hangingPunct="1">
              <a:lnSpc>
                <a:spcPct val="90000"/>
              </a:lnSpc>
              <a:buFontTx/>
              <a:buNone/>
              <a:defRPr/>
            </a:pPr>
            <a:endParaRPr lang="en-US" sz="2400" dirty="0" smtClean="0">
              <a:latin typeface="+mj-lt"/>
            </a:endParaRPr>
          </a:p>
        </p:txBody>
      </p:sp>
      <p:sp>
        <p:nvSpPr>
          <p:cNvPr id="3" name="TextBox 2"/>
          <p:cNvSpPr txBox="1"/>
          <p:nvPr/>
        </p:nvSpPr>
        <p:spPr>
          <a:xfrm>
            <a:off x="533400" y="685800"/>
            <a:ext cx="6193490" cy="769441"/>
          </a:xfrm>
          <a:prstGeom prst="rect">
            <a:avLst/>
          </a:prstGeom>
          <a:noFill/>
        </p:spPr>
        <p:txBody>
          <a:bodyPr wrap="none" rtlCol="0">
            <a:spAutoFit/>
          </a:bodyPr>
          <a:lstStyle/>
          <a:p>
            <a:r>
              <a:rPr lang="en-US" sz="4400" b="1" u="sng" dirty="0" smtClean="0">
                <a:solidFill>
                  <a:schemeClr val="accent1">
                    <a:lumMod val="75000"/>
                  </a:schemeClr>
                </a:solidFill>
                <a:latin typeface="+mj-lt"/>
              </a:rPr>
              <a:t>A/R Collateral Procedures</a:t>
            </a:r>
            <a:endParaRPr lang="en-US" sz="4400" b="1" u="sng" dirty="0">
              <a:solidFill>
                <a:schemeClr val="accent1">
                  <a:lumMod val="75000"/>
                </a:schemeClr>
              </a:solidFill>
              <a:latin typeface="+mj-lt"/>
            </a:endParaRPr>
          </a:p>
        </p:txBody>
      </p:sp>
    </p:spTree>
  </p:cSld>
  <p:clrMapOvr>
    <a:masterClrMapping/>
  </p:clrMapOvr>
  <p:transition spd="med">
    <p:zo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idx="1"/>
          </p:nvPr>
        </p:nvSpPr>
        <p:spPr>
          <a:xfrm>
            <a:off x="1143000" y="1828800"/>
            <a:ext cx="6705600" cy="3962400"/>
          </a:xfrm>
        </p:spPr>
        <p:txBody>
          <a:bodyPr/>
          <a:lstStyle/>
          <a:p>
            <a:pPr lvl="1" eaLnBrk="1" hangingPunct="1">
              <a:defRPr/>
            </a:pPr>
            <a:r>
              <a:rPr lang="en-US" sz="2400" dirty="0" smtClean="0">
                <a:solidFill>
                  <a:schemeClr val="accent1">
                    <a:lumMod val="75000"/>
                  </a:schemeClr>
                </a:solidFill>
                <a:latin typeface="+mj-lt"/>
              </a:rPr>
              <a:t>Vendor inventory</a:t>
            </a:r>
          </a:p>
          <a:p>
            <a:pPr lvl="1" eaLnBrk="1" hangingPunct="1">
              <a:defRPr/>
            </a:pPr>
            <a:r>
              <a:rPr lang="en-US" sz="2400" dirty="0" smtClean="0">
                <a:solidFill>
                  <a:schemeClr val="accent1">
                    <a:lumMod val="75000"/>
                  </a:schemeClr>
                </a:solidFill>
                <a:latin typeface="+mj-lt"/>
              </a:rPr>
              <a:t>Customer inventory </a:t>
            </a:r>
          </a:p>
          <a:p>
            <a:pPr lvl="1" eaLnBrk="1" hangingPunct="1">
              <a:defRPr/>
            </a:pPr>
            <a:r>
              <a:rPr lang="en-US" sz="2400" dirty="0" smtClean="0">
                <a:solidFill>
                  <a:schemeClr val="accent1">
                    <a:lumMod val="75000"/>
                  </a:schemeClr>
                </a:solidFill>
                <a:latin typeface="+mj-lt"/>
              </a:rPr>
              <a:t>What’s in the box? </a:t>
            </a:r>
          </a:p>
          <a:p>
            <a:pPr lvl="1" eaLnBrk="1" hangingPunct="1">
              <a:defRPr/>
            </a:pPr>
            <a:r>
              <a:rPr lang="en-US" sz="2400" dirty="0" smtClean="0">
                <a:solidFill>
                  <a:schemeClr val="accent1">
                    <a:lumMod val="75000"/>
                  </a:schemeClr>
                </a:solidFill>
                <a:latin typeface="+mj-lt"/>
              </a:rPr>
              <a:t>Disorganized inventory </a:t>
            </a:r>
          </a:p>
          <a:p>
            <a:pPr lvl="1" eaLnBrk="1" hangingPunct="1">
              <a:defRPr/>
            </a:pPr>
            <a:r>
              <a:rPr lang="en-US" sz="2400" dirty="0" smtClean="0">
                <a:solidFill>
                  <a:schemeClr val="accent1">
                    <a:lumMod val="75000"/>
                  </a:schemeClr>
                </a:solidFill>
                <a:latin typeface="+mj-lt"/>
              </a:rPr>
              <a:t>Incomplete goods</a:t>
            </a:r>
          </a:p>
          <a:p>
            <a:pPr lvl="1" eaLnBrk="1" hangingPunct="1">
              <a:defRPr/>
            </a:pPr>
            <a:r>
              <a:rPr lang="en-US" sz="2400" dirty="0" smtClean="0">
                <a:solidFill>
                  <a:schemeClr val="accent1">
                    <a:lumMod val="75000"/>
                  </a:schemeClr>
                </a:solidFill>
                <a:latin typeface="+mj-lt"/>
              </a:rPr>
              <a:t>Costing methods</a:t>
            </a:r>
          </a:p>
          <a:p>
            <a:pPr lvl="1" eaLnBrk="1" hangingPunct="1">
              <a:defRPr/>
            </a:pPr>
            <a:r>
              <a:rPr lang="en-US" sz="2400" dirty="0" smtClean="0">
                <a:solidFill>
                  <a:schemeClr val="accent1">
                    <a:lumMod val="75000"/>
                  </a:schemeClr>
                </a:solidFill>
                <a:latin typeface="+mj-lt"/>
              </a:rPr>
              <a:t>Lack of appropriate information</a:t>
            </a:r>
          </a:p>
          <a:p>
            <a:pPr lvl="1" eaLnBrk="1" hangingPunct="1">
              <a:defRPr/>
            </a:pPr>
            <a:r>
              <a:rPr lang="en-US" sz="2400" dirty="0" smtClean="0">
                <a:solidFill>
                  <a:schemeClr val="accent1">
                    <a:lumMod val="75000"/>
                  </a:schemeClr>
                </a:solidFill>
                <a:latin typeface="+mj-lt"/>
              </a:rPr>
              <a:t>Perpetual records</a:t>
            </a:r>
          </a:p>
          <a:p>
            <a:pPr lvl="1" eaLnBrk="1" hangingPunct="1">
              <a:defRPr/>
            </a:pPr>
            <a:r>
              <a:rPr lang="en-US" sz="2400" dirty="0" smtClean="0">
                <a:solidFill>
                  <a:schemeClr val="accent1">
                    <a:lumMod val="75000"/>
                  </a:schemeClr>
                </a:solidFill>
                <a:latin typeface="+mj-lt"/>
              </a:rPr>
              <a:t>Shipping documents</a:t>
            </a:r>
          </a:p>
          <a:p>
            <a:pPr eaLnBrk="1" hangingPunct="1">
              <a:buFontTx/>
              <a:buNone/>
              <a:defRPr/>
            </a:pPr>
            <a:endParaRPr lang="en-US" sz="2800" dirty="0" smtClean="0">
              <a:latin typeface="+mj-lt"/>
            </a:endParaRPr>
          </a:p>
        </p:txBody>
      </p:sp>
      <p:sp>
        <p:nvSpPr>
          <p:cNvPr id="3" name="TextBox 2"/>
          <p:cNvSpPr txBox="1"/>
          <p:nvPr/>
        </p:nvSpPr>
        <p:spPr>
          <a:xfrm>
            <a:off x="1600200" y="762000"/>
            <a:ext cx="4621073" cy="769441"/>
          </a:xfrm>
          <a:prstGeom prst="rect">
            <a:avLst/>
          </a:prstGeom>
          <a:noFill/>
        </p:spPr>
        <p:txBody>
          <a:bodyPr wrap="none" rtlCol="0">
            <a:spAutoFit/>
          </a:bodyPr>
          <a:lstStyle/>
          <a:p>
            <a:r>
              <a:rPr lang="en-US" sz="4400" b="1" u="sng" dirty="0" smtClean="0">
                <a:solidFill>
                  <a:schemeClr val="accent1">
                    <a:lumMod val="75000"/>
                  </a:schemeClr>
                </a:solidFill>
                <a:latin typeface="+mj-lt"/>
              </a:rPr>
              <a:t>Inventory Schemes</a:t>
            </a:r>
            <a:endParaRPr lang="en-US" sz="4400" b="1" u="sng" dirty="0">
              <a:solidFill>
                <a:schemeClr val="accent1">
                  <a:lumMod val="75000"/>
                </a:schemeClr>
              </a:solidFill>
              <a:latin typeface="+mj-lt"/>
            </a:endParaRPr>
          </a:p>
        </p:txBody>
      </p:sp>
      <p:sp>
        <p:nvSpPr>
          <p:cNvPr id="48132" name="AutoShape 4" descr="data:image/jpeg;base64,/9j/4AAQSkZJRgABAQAAAQABAAD/2wCEAAkGBhQSEBUUEhQVFRUWFxQVFhUSFxccGBYXIBobHB8eGB4XHCYeHBolGx0aHzEhIycpLCwyGx4xNTAqOCYsLCkBCQoKDQsOGg4OGjUhHyM2MSouKjI0NDQxNTY0Lyw0NTAzMiwsMiwtMjQsNCw0LCwsLzU0NDU0LDQ0LCw0NDQvKf/AABEIAFUAVQMBIgACEQEDEQH/xAAcAAACAgMBAQAAAAAAAAAAAAAABgUHAgMEAQj/xAA5EAABAgQDBgMFBwQDAAAAAAABAhEAAxIhBAUxBiJBUWFxE4GRMkJScqEHYoKxwtHSIzOTwRU0sv/EABkBAAIDAQAAAAAAAAAAAAAAAAAEAQMFAv/EACoRAAICAQMCBQMFAAAAAAAAAAECAAMEESExEkETImGB0QUysRQjUXGh/9oADAMBAAIRAxEAPwC8YIIIIQgghcx+FWrGGmYaghMyWHNKWLELSLEK5668hBCMTxFZltAiW4TvKHAaDueHbXpEHm+YYpS6B4QvvJlqUaRzUph6Bu8bcm2ardU5TpB3QkFKVDn24W15mKLWt4rX3PHzLEC8sZ1ZTtKVrpWzGwIBDHhqS73vbTS8MQhM2iysSJgWgNLXZk+6scu4DjqIY8kzHxZYf2hZX79iLxVj2tqarPuH+idWKNAy8GSMEEEOSmEEEEEIn59ni1FSUkJlJmSETC6gshRBLEEUpukHm50jZ/xiPhV/km/ziKzIeBMWpaK5UxIRNSzsA7L7AEg+R4Rwys9XLIQpZUk/25pL1DglR+NuPva6vCzuFPmmpj1CxfLGQZYj4Vf5Jv8AOI3Z3CTFeKASCZs0KpeoAKIAUpXsgJZtbaR0y5tUlMzxwHJSQQosq5YlOlgdReIzCbTGTPmGWtEy6ROShQWNLLTSWKwng9wACxAifECkEwsxy4KryO0cJGVy5SXmEa6e6/bVSu/pGeIx6i4G6BrpV+ImyB3c9I4cNjkzUiahdSSPbdvIq9z5EirnG0J4crswDdQDZHzLdXSGJl8TLwEzUKkr0WHBDuDqFB943vUWhaweZqwkw16odKwOI1t+Y6EwxjpxuGc1HmAd6YfvKZMQm2+CrlDEoDlBAmhLFwDraxI4tz6QnkoQRcnK/iX0nX9s943Zbj0z5SJqHpWkKDhix5g6GOqEfYzb2RisSqRLKjuVgqDOQaVAen0h4i6mzxUDEaeki6lqW6WhBBBF0pkbmWWBYcaxXmeZIZNRSHlXK5bO33kDlxKfMRasRmb4AKSTxjh0DjQy6m56W6llaZLjJsmYAhZAUHlrFwsa0q4EgXB4jqIb5WUJnyxVLlEk3Xh9xSH1JSbEg3PMP5p+bNJE5DtTTiJX3SFXA6VA25LIjpk7VJSQUliGIvCIK1Hpeb/S+Sosq2M7EYebgp66d+k/1EJLVgh6kP7Mxm01ZuRhow85K0pUggpUAtLDgeISTb55h8oSRtIjnfUnmYndj54XIUB7InTaRY2sqydCxUbrLCLqLFJ6ViOfjuqi1xvwfWTuvWruav1TPomMkqBCkrulQoU7HyJG7+BAPWMf92dyaujjemfKlkwHnys7gU9CRZHypdXWG5kSkMuKsuzulmonKQ3NCw49WPrH0PhMQFoCk6EPFFfa7gqcYmYzKMpKhZn8Mvo7jddnuQ8WTsPntctDm0xII+fj6sT5GFEfw36D34mvmjxqlv79/ff5jlBBBDcyIRrxA3TGwwp5jtkpE0JTLSxFbKUKlJJLEB7AtxiyutrDos4exaxq0V9rNmJ8+dVLCaaabqIPtVfCXGkKeIySehRCgHFjcfxi15O2co+3KWk9AFD6GOLPcbhpoC0LTVoQQQW53HD94Ty8B9C4U6x7F+qlQEVhpEnDbDYlRQ5RQWJUCCyeJugDTmYfcgyxMiSJaXO8pRqD1KNyyUtW1mKmSA0Z7M40LQqSSHRvINiw87ODp36R1TE0qv71lAuXPAn3pnLgnSOMVK+nrUaGTk5N1x6XbUTYVcediXd+hULq+SWG6wP5U9hT+mWOgdUBPF+hL/QqT/4l+sdGHwCiz7oGlgCPlTojuXV2huJyuftdwJOHlTkj+1MDgA3SqxISxLEPvKuXEadipUxGClqWlaAFrQ6kqGhsQ+o4huRizcbmMnDpY3JvSLqJ5l/zMLeOzObiSEsyXcISHfr1+gjLzGQnpU6t2AmnVe3gisjb+feNeVY/xJYPEWU3P9uMexx5JlSpaN6xLW7c4I0l10GszTztJkwhZinCSFGVi8HMUK1FM1KCsFBO7dJqDCzHRofYxUgHW/eOwxHE5IB5lZqwWWLtJxi5CjolaiAPwzAPzj07Izz/ANfFyJ6W4kBR7UuPrFgYjJpMz25SD3SIiJ32e4NRqEqhXOWSk/SGFybF4MobGrbkSvp+fCRKMqYyZvjLRNSCG3Epa46qMZ4faQMWWtL2LKcEciDw6Q1539mOFmSSyCVg1VPdR6nmecV/O2DSCfDmLHJzA/1Oura0c99JUMB33rMcMt2zUggmiY1hVuqA6e6PKO7HbcFe6geED7xIJ8iLDvCDhPs/xqz/AEpgUBxOnrx8o2zdjMzl+6FfKYmz9LlJ5SV17jb8yUGTS2/m/uPuVZAqdvqO6b1G5PYH8z6Q14LLUSgyRfiTqe5MU9lUjNZMwUJUi4f4SO2hi5cJMKkJKgxIBI5QkuNVj7V7+veOC57fvGk3QQQR3CEEEEEIQQQQQhEXM2dkqWVEG9yHsfKPIIgqG5EkEjiSUuUEhgAAOAjNoIImRPGj2CCCEIIIIIT/2Q=="/>
          <p:cNvSpPr>
            <a:spLocks noChangeAspect="1" noChangeArrowheads="1"/>
          </p:cNvSpPr>
          <p:nvPr/>
        </p:nvSpPr>
        <p:spPr bwMode="auto">
          <a:xfrm>
            <a:off x="0" y="-388938"/>
            <a:ext cx="809625" cy="809626"/>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48140" name="Picture 12" descr="http://t3.gstatic.com/images?q=tbn:ANd9GcQVhq-O27ZlocVzVhA4eKA3FTNE2XEwu7k89bnwjfUgBdpkNKhpUA"/>
          <p:cNvPicPr>
            <a:picLocks noChangeAspect="1" noChangeArrowheads="1"/>
          </p:cNvPicPr>
          <p:nvPr/>
        </p:nvPicPr>
        <p:blipFill>
          <a:blip r:embed="rId2" cstate="print"/>
          <a:srcRect/>
          <a:stretch>
            <a:fillRect/>
          </a:stretch>
        </p:blipFill>
        <p:spPr bwMode="auto">
          <a:xfrm>
            <a:off x="5867400" y="1905000"/>
            <a:ext cx="2143125" cy="2143125"/>
          </a:xfrm>
          <a:prstGeom prst="rect">
            <a:avLst/>
          </a:prstGeom>
          <a:noFill/>
        </p:spPr>
      </p:pic>
    </p:spTree>
  </p:cSld>
  <p:clrMapOvr>
    <a:masterClrMapping/>
  </p:clrMapOvr>
  <p:transition spd="med">
    <p:wipe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idx="1"/>
          </p:nvPr>
        </p:nvSpPr>
        <p:spPr>
          <a:xfrm>
            <a:off x="457200" y="1447800"/>
            <a:ext cx="8229600" cy="4085439"/>
          </a:xfrm>
        </p:spPr>
        <p:txBody>
          <a:bodyPr/>
          <a:lstStyle/>
          <a:p>
            <a:pPr eaLnBrk="1" hangingPunct="1">
              <a:lnSpc>
                <a:spcPct val="90000"/>
              </a:lnSpc>
              <a:defRPr/>
            </a:pPr>
            <a:r>
              <a:rPr lang="en-US" sz="2300" dirty="0" smtClean="0">
                <a:solidFill>
                  <a:schemeClr val="accent1">
                    <a:lumMod val="75000"/>
                  </a:schemeClr>
                </a:solidFill>
                <a:latin typeface="+mj-lt"/>
              </a:rPr>
              <a:t>Reconciliations</a:t>
            </a:r>
          </a:p>
          <a:p>
            <a:pPr lvl="1" eaLnBrk="1" hangingPunct="1">
              <a:lnSpc>
                <a:spcPct val="90000"/>
              </a:lnSpc>
              <a:defRPr/>
            </a:pPr>
            <a:r>
              <a:rPr lang="en-US" sz="2300" dirty="0" smtClean="0">
                <a:solidFill>
                  <a:schemeClr val="accent1">
                    <a:lumMod val="75000"/>
                  </a:schemeClr>
                </a:solidFill>
                <a:latin typeface="+mj-lt"/>
              </a:rPr>
              <a:t>Unusual reconciling items </a:t>
            </a:r>
          </a:p>
          <a:p>
            <a:pPr lvl="1" eaLnBrk="1" hangingPunct="1">
              <a:lnSpc>
                <a:spcPct val="90000"/>
              </a:lnSpc>
              <a:defRPr/>
            </a:pPr>
            <a:r>
              <a:rPr lang="en-US" sz="2300" dirty="0" smtClean="0">
                <a:solidFill>
                  <a:schemeClr val="accent1">
                    <a:lumMod val="75000"/>
                  </a:schemeClr>
                </a:solidFill>
                <a:latin typeface="+mj-lt"/>
              </a:rPr>
              <a:t>Reconcile from the </a:t>
            </a:r>
            <a:r>
              <a:rPr lang="en-US" sz="2300" dirty="0" err="1" smtClean="0">
                <a:solidFill>
                  <a:schemeClr val="accent1">
                    <a:lumMod val="75000"/>
                  </a:schemeClr>
                </a:solidFill>
                <a:latin typeface="+mj-lt"/>
              </a:rPr>
              <a:t>agings</a:t>
            </a:r>
            <a:r>
              <a:rPr lang="en-US" sz="2300" dirty="0" smtClean="0">
                <a:solidFill>
                  <a:schemeClr val="accent1">
                    <a:lumMod val="75000"/>
                  </a:schemeClr>
                </a:solidFill>
                <a:latin typeface="+mj-lt"/>
              </a:rPr>
              <a:t> to the financial statements and loan ledger reports and the Borrowing Base Report</a:t>
            </a:r>
          </a:p>
          <a:p>
            <a:pPr eaLnBrk="1" hangingPunct="1">
              <a:lnSpc>
                <a:spcPct val="90000"/>
              </a:lnSpc>
              <a:defRPr/>
            </a:pPr>
            <a:r>
              <a:rPr lang="en-US" sz="2300" dirty="0" smtClean="0">
                <a:solidFill>
                  <a:schemeClr val="accent1">
                    <a:lumMod val="75000"/>
                  </a:schemeClr>
                </a:solidFill>
                <a:latin typeface="+mj-lt"/>
              </a:rPr>
              <a:t>General Ledger Detail Review   </a:t>
            </a:r>
          </a:p>
          <a:p>
            <a:pPr lvl="1" eaLnBrk="1" hangingPunct="1">
              <a:lnSpc>
                <a:spcPct val="90000"/>
              </a:lnSpc>
              <a:defRPr/>
            </a:pPr>
            <a:r>
              <a:rPr lang="en-US" sz="2300" dirty="0" smtClean="0">
                <a:solidFill>
                  <a:schemeClr val="accent1">
                    <a:lumMod val="75000"/>
                  </a:schemeClr>
                </a:solidFill>
                <a:latin typeface="+mj-lt"/>
              </a:rPr>
              <a:t>Journal entries to increase inventory valuation</a:t>
            </a:r>
          </a:p>
          <a:p>
            <a:pPr lvl="1" eaLnBrk="1" hangingPunct="1">
              <a:lnSpc>
                <a:spcPct val="90000"/>
              </a:lnSpc>
              <a:defRPr/>
            </a:pPr>
            <a:r>
              <a:rPr lang="en-US" sz="2300" dirty="0" smtClean="0">
                <a:solidFill>
                  <a:schemeClr val="accent1">
                    <a:lumMod val="75000"/>
                  </a:schemeClr>
                </a:solidFill>
                <a:latin typeface="+mj-lt"/>
              </a:rPr>
              <a:t>End of month activity</a:t>
            </a:r>
          </a:p>
          <a:p>
            <a:pPr eaLnBrk="1" hangingPunct="1">
              <a:lnSpc>
                <a:spcPct val="90000"/>
              </a:lnSpc>
              <a:defRPr/>
            </a:pPr>
            <a:r>
              <a:rPr lang="en-US" sz="2300" dirty="0" smtClean="0">
                <a:solidFill>
                  <a:schemeClr val="accent1">
                    <a:lumMod val="75000"/>
                  </a:schemeClr>
                </a:solidFill>
                <a:latin typeface="+mj-lt"/>
              </a:rPr>
              <a:t>Cost Testing</a:t>
            </a:r>
          </a:p>
          <a:p>
            <a:pPr lvl="1" eaLnBrk="1" hangingPunct="1">
              <a:lnSpc>
                <a:spcPct val="90000"/>
              </a:lnSpc>
              <a:defRPr/>
            </a:pPr>
            <a:r>
              <a:rPr lang="en-US" sz="2300" dirty="0" smtClean="0">
                <a:solidFill>
                  <a:schemeClr val="accent1">
                    <a:lumMod val="75000"/>
                  </a:schemeClr>
                </a:solidFill>
                <a:latin typeface="+mj-lt"/>
              </a:rPr>
              <a:t>Types of cost inclusions (Sec 263A, Non-manufacturing  costs)</a:t>
            </a:r>
          </a:p>
          <a:p>
            <a:pPr lvl="1" eaLnBrk="1" hangingPunct="1">
              <a:lnSpc>
                <a:spcPct val="90000"/>
              </a:lnSpc>
              <a:defRPr/>
            </a:pPr>
            <a:r>
              <a:rPr lang="en-US" sz="2300" dirty="0" smtClean="0">
                <a:solidFill>
                  <a:schemeClr val="accent1">
                    <a:lumMod val="75000"/>
                  </a:schemeClr>
                </a:solidFill>
                <a:latin typeface="+mj-lt"/>
              </a:rPr>
              <a:t>Reasonableness of overhead rates  (non-Material costs too high)</a:t>
            </a:r>
          </a:p>
          <a:p>
            <a:pPr eaLnBrk="1" hangingPunct="1">
              <a:lnSpc>
                <a:spcPct val="90000"/>
              </a:lnSpc>
              <a:buFontTx/>
              <a:buNone/>
              <a:defRPr/>
            </a:pPr>
            <a:endParaRPr lang="en-US" sz="2400" dirty="0" smtClean="0">
              <a:solidFill>
                <a:schemeClr val="accent1">
                  <a:lumMod val="75000"/>
                </a:schemeClr>
              </a:solidFill>
              <a:latin typeface="+mj-lt"/>
            </a:endParaRPr>
          </a:p>
        </p:txBody>
      </p:sp>
      <p:sp>
        <p:nvSpPr>
          <p:cNvPr id="3" name="TextBox 2"/>
          <p:cNvSpPr txBox="1"/>
          <p:nvPr/>
        </p:nvSpPr>
        <p:spPr>
          <a:xfrm>
            <a:off x="533400" y="609600"/>
            <a:ext cx="7545720" cy="769441"/>
          </a:xfrm>
          <a:prstGeom prst="rect">
            <a:avLst/>
          </a:prstGeom>
          <a:noFill/>
        </p:spPr>
        <p:txBody>
          <a:bodyPr wrap="none" rtlCol="0">
            <a:spAutoFit/>
          </a:bodyPr>
          <a:lstStyle/>
          <a:p>
            <a:r>
              <a:rPr lang="en-US" sz="4400" b="1" u="sng" dirty="0" smtClean="0">
                <a:solidFill>
                  <a:schemeClr val="accent1">
                    <a:lumMod val="75000"/>
                  </a:schemeClr>
                </a:solidFill>
                <a:latin typeface="+mj-lt"/>
              </a:rPr>
              <a:t>Inventory Collateral Procedures</a:t>
            </a:r>
            <a:endParaRPr lang="en-US" sz="4400" b="1" u="sng" dirty="0">
              <a:solidFill>
                <a:schemeClr val="accent1">
                  <a:lumMod val="75000"/>
                </a:schemeClr>
              </a:solidFill>
              <a:latin typeface="+mj-lt"/>
            </a:endParaRPr>
          </a:p>
        </p:txBody>
      </p:sp>
    </p:spTree>
  </p:cSld>
  <p:clrMapOvr>
    <a:masterClrMapping/>
  </p:clrMapOvr>
  <p:transition spd="med">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idx="1"/>
          </p:nvPr>
        </p:nvSpPr>
        <p:spPr>
          <a:xfrm>
            <a:off x="381000" y="1905000"/>
            <a:ext cx="8229600" cy="3886200"/>
          </a:xfrm>
        </p:spPr>
        <p:txBody>
          <a:bodyPr/>
          <a:lstStyle/>
          <a:p>
            <a:pPr eaLnBrk="1" hangingPunct="1">
              <a:lnSpc>
                <a:spcPct val="90000"/>
              </a:lnSpc>
              <a:defRPr/>
            </a:pPr>
            <a:r>
              <a:rPr lang="en-US" sz="2500" dirty="0" smtClean="0">
                <a:solidFill>
                  <a:schemeClr val="accent1">
                    <a:lumMod val="75000"/>
                  </a:schemeClr>
                </a:solidFill>
                <a:latin typeface="+mj-lt"/>
              </a:rPr>
              <a:t>Gross Profit Testing</a:t>
            </a:r>
          </a:p>
          <a:p>
            <a:pPr lvl="1" eaLnBrk="1" hangingPunct="1">
              <a:lnSpc>
                <a:spcPct val="90000"/>
              </a:lnSpc>
              <a:defRPr/>
            </a:pPr>
            <a:r>
              <a:rPr lang="en-US" sz="2500" dirty="0" smtClean="0">
                <a:solidFill>
                  <a:schemeClr val="accent1">
                    <a:lumMod val="75000"/>
                  </a:schemeClr>
                </a:solidFill>
                <a:latin typeface="+mj-lt"/>
              </a:rPr>
              <a:t>Test margins less than financial statements (when should you become alarmed?)</a:t>
            </a:r>
          </a:p>
          <a:p>
            <a:pPr eaLnBrk="1" hangingPunct="1">
              <a:lnSpc>
                <a:spcPct val="90000"/>
              </a:lnSpc>
              <a:defRPr/>
            </a:pPr>
            <a:r>
              <a:rPr lang="en-US" sz="2500" dirty="0" smtClean="0">
                <a:solidFill>
                  <a:schemeClr val="accent1">
                    <a:lumMod val="75000"/>
                  </a:schemeClr>
                </a:solidFill>
                <a:latin typeface="+mj-lt"/>
              </a:rPr>
              <a:t>Test Counts</a:t>
            </a:r>
          </a:p>
          <a:p>
            <a:pPr lvl="1" eaLnBrk="1" hangingPunct="1">
              <a:lnSpc>
                <a:spcPct val="90000"/>
              </a:lnSpc>
              <a:defRPr/>
            </a:pPr>
            <a:r>
              <a:rPr lang="en-US" sz="2500" dirty="0" smtClean="0">
                <a:solidFill>
                  <a:schemeClr val="accent1">
                    <a:lumMod val="75000"/>
                  </a:schemeClr>
                </a:solidFill>
                <a:latin typeface="+mj-lt"/>
              </a:rPr>
              <a:t>Performing the counts (move pallets, open boxes)</a:t>
            </a:r>
          </a:p>
          <a:p>
            <a:pPr lvl="1" eaLnBrk="1" hangingPunct="1">
              <a:lnSpc>
                <a:spcPct val="90000"/>
              </a:lnSpc>
              <a:defRPr/>
            </a:pPr>
            <a:r>
              <a:rPr lang="en-US" sz="2500" dirty="0" smtClean="0">
                <a:solidFill>
                  <a:schemeClr val="accent1">
                    <a:lumMod val="75000"/>
                  </a:schemeClr>
                </a:solidFill>
                <a:latin typeface="+mj-lt"/>
              </a:rPr>
              <a:t>Selecting the items (New Items since prior exam)</a:t>
            </a:r>
          </a:p>
          <a:p>
            <a:pPr eaLnBrk="1" hangingPunct="1">
              <a:lnSpc>
                <a:spcPct val="90000"/>
              </a:lnSpc>
              <a:defRPr/>
            </a:pPr>
            <a:r>
              <a:rPr lang="en-US" sz="2500" dirty="0" smtClean="0">
                <a:solidFill>
                  <a:schemeClr val="accent1">
                    <a:lumMod val="75000"/>
                  </a:schemeClr>
                </a:solidFill>
                <a:latin typeface="+mj-lt"/>
              </a:rPr>
              <a:t>Slow Moving Analysis</a:t>
            </a:r>
          </a:p>
          <a:p>
            <a:pPr lvl="1" eaLnBrk="1" hangingPunct="1">
              <a:lnSpc>
                <a:spcPct val="90000"/>
              </a:lnSpc>
              <a:defRPr/>
            </a:pPr>
            <a:r>
              <a:rPr lang="en-US" sz="2500" dirty="0" smtClean="0">
                <a:solidFill>
                  <a:schemeClr val="accent1">
                    <a:lumMod val="75000"/>
                  </a:schemeClr>
                </a:solidFill>
                <a:latin typeface="+mj-lt"/>
              </a:rPr>
              <a:t>Selecting the criteria appropriate for the industry and  company (review dates on vendor invoices).  What   information can company provide?</a:t>
            </a:r>
          </a:p>
        </p:txBody>
      </p:sp>
      <p:sp>
        <p:nvSpPr>
          <p:cNvPr id="3" name="TextBox 2"/>
          <p:cNvSpPr txBox="1"/>
          <p:nvPr/>
        </p:nvSpPr>
        <p:spPr>
          <a:xfrm>
            <a:off x="533400" y="685800"/>
            <a:ext cx="7545720" cy="769441"/>
          </a:xfrm>
          <a:prstGeom prst="rect">
            <a:avLst/>
          </a:prstGeom>
          <a:noFill/>
        </p:spPr>
        <p:txBody>
          <a:bodyPr wrap="none" rtlCol="0">
            <a:spAutoFit/>
          </a:bodyPr>
          <a:lstStyle/>
          <a:p>
            <a:r>
              <a:rPr lang="en-US" sz="4400" b="1" u="sng" dirty="0" smtClean="0">
                <a:solidFill>
                  <a:schemeClr val="accent1">
                    <a:lumMod val="75000"/>
                  </a:schemeClr>
                </a:solidFill>
                <a:latin typeface="+mj-lt"/>
              </a:rPr>
              <a:t>Inventory Collateral Procedures</a:t>
            </a:r>
            <a:endParaRPr lang="en-US" sz="4400" b="1" u="sng" dirty="0">
              <a:solidFill>
                <a:schemeClr val="accent1">
                  <a:lumMod val="75000"/>
                </a:schemeClr>
              </a:solidFill>
              <a:latin typeface="+mj-lt"/>
            </a:endParaRPr>
          </a:p>
        </p:txBody>
      </p:sp>
    </p:spTree>
  </p:cSld>
  <p:clrMapOvr>
    <a:masterClrMapping/>
  </p:clrMapOvr>
  <p:transition spd="med">
    <p:zo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idx="1"/>
          </p:nvPr>
        </p:nvSpPr>
        <p:spPr>
          <a:xfrm>
            <a:off x="457200" y="1752600"/>
            <a:ext cx="8229600" cy="4038600"/>
          </a:xfrm>
        </p:spPr>
        <p:txBody>
          <a:bodyPr/>
          <a:lstStyle/>
          <a:p>
            <a:pPr eaLnBrk="1" hangingPunct="1">
              <a:lnSpc>
                <a:spcPct val="90000"/>
              </a:lnSpc>
              <a:defRPr/>
            </a:pPr>
            <a:r>
              <a:rPr lang="en-US" sz="2500" dirty="0" smtClean="0">
                <a:solidFill>
                  <a:schemeClr val="accent1">
                    <a:lumMod val="75000"/>
                  </a:schemeClr>
                </a:solidFill>
                <a:latin typeface="+mj-lt"/>
              </a:rPr>
              <a:t>Analytical Review</a:t>
            </a:r>
          </a:p>
          <a:p>
            <a:pPr lvl="1" eaLnBrk="1" hangingPunct="1">
              <a:lnSpc>
                <a:spcPct val="90000"/>
              </a:lnSpc>
              <a:defRPr/>
            </a:pPr>
            <a:r>
              <a:rPr lang="en-US" sz="2500" dirty="0" smtClean="0">
                <a:solidFill>
                  <a:schemeClr val="accent1">
                    <a:lumMod val="75000"/>
                  </a:schemeClr>
                </a:solidFill>
                <a:latin typeface="+mj-lt"/>
              </a:rPr>
              <a:t>Review/Investigate significant changes in gross margins from month to month.</a:t>
            </a:r>
          </a:p>
          <a:p>
            <a:pPr lvl="1" eaLnBrk="1" hangingPunct="1">
              <a:lnSpc>
                <a:spcPct val="90000"/>
              </a:lnSpc>
              <a:defRPr/>
            </a:pPr>
            <a:r>
              <a:rPr lang="en-US" sz="2500" dirty="0" smtClean="0">
                <a:solidFill>
                  <a:schemeClr val="accent1">
                    <a:lumMod val="75000"/>
                  </a:schemeClr>
                </a:solidFill>
                <a:latin typeface="+mj-lt"/>
              </a:rPr>
              <a:t>Review/Investigate inventory components (raw material, work in process and finished goods) or specific inventory items as a percentage of total inventory from month to month.</a:t>
            </a:r>
          </a:p>
          <a:p>
            <a:pPr lvl="1" eaLnBrk="1" hangingPunct="1">
              <a:lnSpc>
                <a:spcPct val="90000"/>
              </a:lnSpc>
              <a:defRPr/>
            </a:pPr>
            <a:r>
              <a:rPr lang="en-US" sz="2500" dirty="0" smtClean="0">
                <a:solidFill>
                  <a:schemeClr val="accent1">
                    <a:lumMod val="75000"/>
                  </a:schemeClr>
                </a:solidFill>
                <a:latin typeface="+mj-lt"/>
              </a:rPr>
              <a:t>Inventory Turnover (sales or cost of sales in relation to inventory).  The increase in turnover days may indicate    slow moving or inflated inventory values.</a:t>
            </a:r>
          </a:p>
          <a:p>
            <a:pPr eaLnBrk="1" hangingPunct="1">
              <a:lnSpc>
                <a:spcPct val="90000"/>
              </a:lnSpc>
              <a:buFontTx/>
              <a:buNone/>
              <a:defRPr/>
            </a:pPr>
            <a:endParaRPr lang="en-US" sz="2800" dirty="0" smtClean="0">
              <a:latin typeface="+mj-lt"/>
            </a:endParaRPr>
          </a:p>
        </p:txBody>
      </p:sp>
      <p:sp>
        <p:nvSpPr>
          <p:cNvPr id="3" name="TextBox 2"/>
          <p:cNvSpPr txBox="1"/>
          <p:nvPr/>
        </p:nvSpPr>
        <p:spPr>
          <a:xfrm>
            <a:off x="533400" y="685800"/>
            <a:ext cx="7545720" cy="769441"/>
          </a:xfrm>
          <a:prstGeom prst="rect">
            <a:avLst/>
          </a:prstGeom>
          <a:noFill/>
        </p:spPr>
        <p:txBody>
          <a:bodyPr wrap="none" rtlCol="0">
            <a:spAutoFit/>
          </a:bodyPr>
          <a:lstStyle/>
          <a:p>
            <a:r>
              <a:rPr lang="en-US" sz="4400" b="1" u="sng" dirty="0" smtClean="0">
                <a:solidFill>
                  <a:schemeClr val="accent1">
                    <a:lumMod val="75000"/>
                  </a:schemeClr>
                </a:solidFill>
                <a:latin typeface="+mj-lt"/>
              </a:rPr>
              <a:t>Inventory Collateral Procedures</a:t>
            </a:r>
            <a:endParaRPr lang="en-US" sz="4400" b="1" u="sng" dirty="0">
              <a:solidFill>
                <a:schemeClr val="accent1">
                  <a:lumMod val="75000"/>
                </a:schemeClr>
              </a:solidFill>
              <a:latin typeface="+mj-lt"/>
            </a:endParaRPr>
          </a:p>
        </p:txBody>
      </p:sp>
    </p:spTree>
  </p:cSld>
  <p:clrMapOvr>
    <a:masterClrMapping/>
  </p:clrMapOvr>
  <p:transition spd="med">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590800" y="762000"/>
            <a:ext cx="3436937" cy="715963"/>
          </a:xfrm>
        </p:spPr>
        <p:txBody>
          <a:bodyPr/>
          <a:lstStyle/>
          <a:p>
            <a:pPr algn="ctr"/>
            <a:r>
              <a:rPr lang="en-US" sz="4400" b="1" u="sng" dirty="0" smtClean="0">
                <a:solidFill>
                  <a:schemeClr val="accent1">
                    <a:lumMod val="75000"/>
                  </a:schemeClr>
                </a:solidFill>
                <a:ea typeface="+mn-ea"/>
                <a:cs typeface="+mn-cs"/>
              </a:rPr>
              <a:t>ACFE</a:t>
            </a:r>
          </a:p>
        </p:txBody>
      </p:sp>
      <p:sp>
        <p:nvSpPr>
          <p:cNvPr id="7" name="Content Placeholder 6"/>
          <p:cNvSpPr>
            <a:spLocks noGrp="1"/>
          </p:cNvSpPr>
          <p:nvPr>
            <p:ph idx="1"/>
          </p:nvPr>
        </p:nvSpPr>
        <p:spPr>
          <a:xfrm>
            <a:off x="914400" y="2362200"/>
            <a:ext cx="7772400" cy="838200"/>
          </a:xfrm>
        </p:spPr>
        <p:txBody>
          <a:bodyPr/>
          <a:lstStyle/>
          <a:p>
            <a:pPr>
              <a:buNone/>
            </a:pPr>
            <a:r>
              <a:rPr lang="en-US" sz="3600" dirty="0" smtClean="0">
                <a:solidFill>
                  <a:schemeClr val="accent1">
                    <a:lumMod val="75000"/>
                  </a:schemeClr>
                </a:solidFill>
              </a:rPr>
              <a:t>Association of Certified Fraud Examiners</a:t>
            </a:r>
          </a:p>
          <a:p>
            <a:endParaRPr lang="en-US" sz="3600" dirty="0" smtClean="0">
              <a:solidFill>
                <a:schemeClr val="accent1">
                  <a:lumMod val="75000"/>
                </a:schemeClr>
              </a:solidFill>
            </a:endParaRPr>
          </a:p>
        </p:txBody>
      </p:sp>
      <p:pic>
        <p:nvPicPr>
          <p:cNvPr id="22530" name="Picture 2" descr="https://consultbluewater.com/assets/images/pressroom/ACFE-seal-color.jpg"/>
          <p:cNvPicPr>
            <a:picLocks noChangeAspect="1" noChangeArrowheads="1"/>
          </p:cNvPicPr>
          <p:nvPr/>
        </p:nvPicPr>
        <p:blipFill>
          <a:blip r:embed="rId2" cstate="print"/>
          <a:srcRect/>
          <a:stretch>
            <a:fillRect/>
          </a:stretch>
        </p:blipFill>
        <p:spPr bwMode="auto">
          <a:xfrm>
            <a:off x="6629400" y="990600"/>
            <a:ext cx="990600" cy="990600"/>
          </a:xfrm>
          <a:prstGeom prst="rect">
            <a:avLst/>
          </a:prstGeom>
          <a:noFill/>
        </p:spPr>
      </p:pic>
      <p:sp>
        <p:nvSpPr>
          <p:cNvPr id="12" name="TextBox 11"/>
          <p:cNvSpPr txBox="1"/>
          <p:nvPr/>
        </p:nvSpPr>
        <p:spPr>
          <a:xfrm>
            <a:off x="762000" y="3352800"/>
            <a:ext cx="7543800" cy="1107996"/>
          </a:xfrm>
          <a:prstGeom prst="rect">
            <a:avLst/>
          </a:prstGeom>
          <a:noFill/>
        </p:spPr>
        <p:txBody>
          <a:bodyPr wrap="square" rtlCol="0">
            <a:spAutoFit/>
          </a:bodyPr>
          <a:lstStyle/>
          <a:p>
            <a:pPr lvl="2">
              <a:buFont typeface="Arial" pitchFamily="34" charset="0"/>
              <a:buChar char="•"/>
            </a:pPr>
            <a:r>
              <a:rPr lang="en-US" sz="3300" dirty="0" smtClean="0">
                <a:solidFill>
                  <a:schemeClr val="accent1">
                    <a:lumMod val="75000"/>
                  </a:schemeClr>
                </a:solidFill>
              </a:rPr>
              <a:t> Freed </a:t>
            </a:r>
            <a:r>
              <a:rPr lang="en-US" sz="3300" dirty="0" err="1" smtClean="0">
                <a:solidFill>
                  <a:schemeClr val="accent1">
                    <a:lumMod val="75000"/>
                  </a:schemeClr>
                </a:solidFill>
              </a:rPr>
              <a:t>Maxick</a:t>
            </a:r>
            <a:r>
              <a:rPr lang="en-US" sz="3300" dirty="0" smtClean="0">
                <a:solidFill>
                  <a:schemeClr val="accent1">
                    <a:lumMod val="75000"/>
                  </a:schemeClr>
                </a:solidFill>
              </a:rPr>
              <a:t> ABL Services, LLC</a:t>
            </a:r>
          </a:p>
          <a:p>
            <a:pPr lvl="2">
              <a:buFont typeface="Arial" pitchFamily="34" charset="0"/>
              <a:buChar char="•"/>
            </a:pPr>
            <a:r>
              <a:rPr lang="en-US" sz="3300" dirty="0" smtClean="0">
                <a:solidFill>
                  <a:schemeClr val="accent1">
                    <a:lumMod val="75000"/>
                  </a:schemeClr>
                </a:solidFill>
              </a:rPr>
              <a:t> ACFE</a:t>
            </a:r>
            <a:endParaRPr lang="en-US" sz="3300" dirty="0"/>
          </a:p>
        </p:txBody>
      </p:sp>
    </p:spTree>
  </p:cSld>
  <p:clrMapOvr>
    <a:masterClrMapping/>
  </p:clrMapOvr>
  <p:transition spd="med">
    <p:wipe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idx="1"/>
          </p:nvPr>
        </p:nvSpPr>
        <p:spPr>
          <a:xfrm>
            <a:off x="914400" y="1905000"/>
            <a:ext cx="7924800" cy="3505200"/>
          </a:xfrm>
        </p:spPr>
        <p:txBody>
          <a:bodyPr/>
          <a:lstStyle/>
          <a:p>
            <a:pPr eaLnBrk="1" hangingPunct="1"/>
            <a:r>
              <a:rPr lang="en-US" sz="3200" dirty="0" smtClean="0">
                <a:solidFill>
                  <a:schemeClr val="accent1">
                    <a:lumMod val="75000"/>
                  </a:schemeClr>
                </a:solidFill>
              </a:rPr>
              <a:t>Proper Documentation</a:t>
            </a:r>
          </a:p>
          <a:p>
            <a:pPr eaLnBrk="1" hangingPunct="1">
              <a:buFontTx/>
              <a:buNone/>
            </a:pPr>
            <a:r>
              <a:rPr lang="en-US" sz="3200" dirty="0" smtClean="0">
                <a:solidFill>
                  <a:schemeClr val="accent1">
                    <a:lumMod val="75000"/>
                  </a:schemeClr>
                </a:solidFill>
              </a:rPr>
              <a:t>	-	Control of pre-numbered internal forms</a:t>
            </a:r>
          </a:p>
          <a:p>
            <a:pPr eaLnBrk="1" hangingPunct="1"/>
            <a:r>
              <a:rPr lang="en-US" sz="3200" dirty="0" smtClean="0">
                <a:solidFill>
                  <a:schemeClr val="accent1">
                    <a:lumMod val="75000"/>
                  </a:schemeClr>
                </a:solidFill>
              </a:rPr>
              <a:t>Segregation of Duties</a:t>
            </a:r>
          </a:p>
          <a:p>
            <a:pPr eaLnBrk="1" hangingPunct="1">
              <a:buFontTx/>
              <a:buNone/>
            </a:pPr>
            <a:r>
              <a:rPr lang="en-US" sz="3200" dirty="0" smtClean="0">
                <a:solidFill>
                  <a:schemeClr val="accent1">
                    <a:lumMod val="75000"/>
                  </a:schemeClr>
                </a:solidFill>
              </a:rPr>
              <a:t>	-	Requisition/Receipt/Disbursement</a:t>
            </a:r>
          </a:p>
          <a:p>
            <a:pPr eaLnBrk="1" hangingPunct="1"/>
            <a:r>
              <a:rPr lang="en-US" sz="3200" dirty="0" smtClean="0">
                <a:solidFill>
                  <a:schemeClr val="accent1">
                    <a:lumMod val="75000"/>
                  </a:schemeClr>
                </a:solidFill>
              </a:rPr>
              <a:t>Independent Counts</a:t>
            </a:r>
          </a:p>
          <a:p>
            <a:pPr eaLnBrk="1" hangingPunct="1"/>
            <a:r>
              <a:rPr lang="en-US" sz="3200" dirty="0" smtClean="0">
                <a:solidFill>
                  <a:schemeClr val="accent1">
                    <a:lumMod val="75000"/>
                  </a:schemeClr>
                </a:solidFill>
              </a:rPr>
              <a:t>Physical Safeguards</a:t>
            </a:r>
          </a:p>
          <a:p>
            <a:pPr eaLnBrk="1" hangingPunct="1">
              <a:buFontTx/>
              <a:buNone/>
            </a:pPr>
            <a:endParaRPr lang="en-US" dirty="0" smtClean="0"/>
          </a:p>
        </p:txBody>
      </p:sp>
      <p:sp>
        <p:nvSpPr>
          <p:cNvPr id="3" name="TextBox 2"/>
          <p:cNvSpPr txBox="1"/>
          <p:nvPr/>
        </p:nvSpPr>
        <p:spPr>
          <a:xfrm>
            <a:off x="533400" y="762000"/>
            <a:ext cx="6927666" cy="769441"/>
          </a:xfrm>
          <a:prstGeom prst="rect">
            <a:avLst/>
          </a:prstGeom>
          <a:noFill/>
        </p:spPr>
        <p:txBody>
          <a:bodyPr wrap="none" rtlCol="0">
            <a:spAutoFit/>
          </a:bodyPr>
          <a:lstStyle/>
          <a:p>
            <a:r>
              <a:rPr lang="en-US" sz="4400" b="1" u="sng" dirty="0" smtClean="0">
                <a:solidFill>
                  <a:schemeClr val="accent1">
                    <a:lumMod val="75000"/>
                  </a:schemeClr>
                </a:solidFill>
                <a:latin typeface="+mj-lt"/>
              </a:rPr>
              <a:t>Deterrent to Inventory Fraud</a:t>
            </a:r>
            <a:endParaRPr lang="en-US" sz="4400" b="1" u="sng" dirty="0">
              <a:solidFill>
                <a:schemeClr val="accent1">
                  <a:lumMod val="75000"/>
                </a:schemeClr>
              </a:solidFill>
              <a:latin typeface="+mj-lt"/>
            </a:endParaRPr>
          </a:p>
        </p:txBody>
      </p:sp>
      <p:sp>
        <p:nvSpPr>
          <p:cNvPr id="44034" name="AutoShape 2" descr="data:image/jpeg;base64,/9j/4AAQSkZJRgABAQAAAQABAAD/2wCEAAkGBhQREA8QDxASEBAPDxAQDxAQEBYPEBAPFBAVFBQQFxQXGyYfFxkjGRUUHy8gIycpLCwtFR4xNTAqNSYrLCkBCQoKDgwOFA8PFykYFBgqNSk1KjUpKSkpKSo1KSw1KSkpLCkpKSkpNSk1KSopNSkpKSkpKSk1KSkpKSkpKSkpKf/AABEIAK8A8AMBIgACEQEDEQH/xAAcAAABBQEBAQAAAAAAAAAAAAAAAQIDBgcFBAj/xABBEAABAwIDAwcICAUFAQAAAAABAAIDBBEFEiEGMUEHEyJRUnGRFDJCYYGSobEjU2KTosHR4RYzQ3KCFRdjg9LC/8QAGQEBAQEBAQEAAAAAAAAAAAAAAAECBAUD/8QAHxEBAQEAAgICAwAAAAAAAAAAABEBAjEDEgRBEyFx/9oADAMBAAIRAxEAPwDcUIQgEISIFQkRZAqEiLIFQmOPUhpQPQm3QgchNukJQPQo7lLmQPQmZ0udA5CbnRdA5CalQKhIhAqEWQgEIQgEIQgEIQgEIQgEIQgEhSpruJ9SCqV/KRRxSvhLnufGbPyNuAeIuvOeVSjHCb3P3WPVLnSTSFrg0uc57nZcxdd7rKPyOT60e4P1UqNk/wB2KTsze4P1SHlapOxN7o/VY2aKT638A/VNNI/60+4Eo2OXlgo26lkw/wAW/qp8P5UaaeWKFjJg6VzWNLmtDbu3eksSNG475D7gSwGWJ8cscl5IXtkYC0AFzDmDT1A2t7VRq9NymnmzUvDjGyq8nkiyNzNBBc14N9dLe269X+8NJ9VP7rf/AEqDthVjyak8mpvJ4sSY2skde+SSMW5oNI0N3kk+pVAsd9YfdCI248sVJ9VP7jf/AEmM5ZKIi4jn9xv/AKWJOD/rPwhRXfwfb/EIrdRywUfYm91v6p3+71F1TD/AfqsGLn9v8ITHPePT/Cg31vK7Rf8AN93+69mGcptHPKyFjntfIQ1udlgXHcLr51519/OHgulgc7mzxPcQSyaJwO7+oLor6lQiyAgLpUIQCEIQCEIQCEIQCEIQCEiVAigrpMsUjuzG8+DSpwuZtRLkoqt3VTyH8JQfPGGO3n7LPkveufQCwd/iPAL0hywJSExyYXJpcga8qN53nqT3FQuO/wBeiqLXi0jJYPIS48/hNM2dxtZr2yBriwX32aW6qmuF1dnMiJ/1Iyty1WGSU0jBcvMsTRGWgcSCNVR3HcgYVE4KR6icVA0hNISkpt1VAUtO+xJ6hfwIKhKfHx/td8kH1fTPzMY7tMafEAqVeDApc1LTO7UER/AF71oCEIQCEIQCEIQCEIQCEIQIlSJUCKvcoU+TDK13/C4eOisSp3KzJbCqgdssZ4uCDFKB9237RJ9inJXjwwWjb6rhepxWAEpjnIJTCUAXKNx+aUlRvKotex7BNCIBYmGeqDmEamKppwQ5vr5xh8VTcxsCRbTXv4qybPRvfFanP01JX0tSW5g3NC4hkl77wAw+K5G0MYZV1bGG7BUy5CNBlMhI+aM/bnZlG4p71GUU0lIgpAVAFPiOvsPyTCiPePWbKq+nNiJs+HUTuunZ8l3FVOS+S+E0f2Yyz3XEfkrWtAQhCAQhCAQhCAQhCAQhCAQhCAVC5ZprYc0dqpiHsFz+SvqzTlxmtTUrO3UOPus/dBldKegFKSvNTO6De4KVzlgOJTHJpcmF6BXFMLkjio3IR0NnKtrK2KOR2SOrhnpXu4NLmgscbdR+a9u0Oz9Q3ycmKR7jTMEzomOkbzrNHOuBuOlrrqbPYVDSxsrqlrZJ3AvpIn/y4WN0NTKfkOK70W0VY50Zie6R00RlY9zMlNkFhYHzG6mwFyVUjKnCxIOhG8EWIPrBTHOWj41SjEGzMlhbFX0zXOa9gA5zKMzongabtQRvWaMdcd+5FKSmlIU0uUCkoY/Ud4TLprju7wqPorkgmzYYwdiaZv4yfzV2CzzkUlvRTt7FU74safzWhrQEIQgEIQgEIQgEIQgEIQgEiVIgFk/LxNpQN6jUP/CwLWCFjXLm4uqaMNLS2OGbnBcXBc9lh4AoKHHo1o9Q+QRmXjFWbgZdSNADfQJwld2CswTlyaV55al1x9HxTuePYKRDy5NOth2iB3XKYZPsFe3AsOFROInu5kOBOfLmsRwspu5xy701xy7MdzlCY5lPI1wLA6XmgL2tFAwZR3FxJTtlqGqZh0/OveJXfTxUrnamla3p2YfNve9lbJ3QSSwyTyRvMMRDXG5tKTrIG8Ta29ebD46aCd0zKiaeaQjO1zC/nRaxZc+aLdS5+XyeGbO32/Dy3E+yuJRVMUdZEx3PQkUk7S7M4scLxveeOmYX9azjazZ7yOZrBIJY5mc9C8DKTGTuI4EHRbFgtNDS1JghY0c+xoJbFls1weWBxbp0bWv1lZfyk0xjqoWEmQiljN+q7nafBdNzenPmbnaoucmkhOLb+iVE3+3irAOKa92imLfslIyEONrAd5Vg23kJmvDWt6pYne8wj/5WpLIuQkFrq1ptZ7ICzXflMgPzC1xFKhJdCBUIQgEIQgEIQgEIQgEIXPrMdgiLmvlaHtbmcwdJ4adxyjWyCDaTH20kLpDq8giNvFzlhGLSmZ7nTPs95LiTrfu9S0LaOpZPIZpXvbG3+WH5adgHE3kIJv6gqhJilFI5xjbh5LOjearkDjfeBpr3qIrkEkUIc1z43Ok0Y97XXZpuFvFeV0bGkB1VYuBIu12oG8qxwupHyBuTCiXi30dXIXucPNYL6C+ut0svlbZAYcNpIonbgTA57BusSZdTp8VUVxlO0vLBVDMLaZCTrqOKaxrCHHykdG9zlcLW0KtVLXSsc84hBh7qfI/oukhjN/RuWOJ69yrDdsGxkNpaCGPU2JbdzvXmfc39iivZR4K18MlU+ocymhy85I2JxLibkNZfedO4LtYPVh5aKWLm6ZujzkLnufbQySnefUFUpNuZXuLauIzRlmVsPPOiYDxuGecOFtE6g2plfUwiQhkbehHDGOahZfgGcTa2pJXz82Xx8v434/1yxayR4qTBK/JVRkC46XjawXPkkF7EnwXR2Tpmvqo29LpB+p14Lxo9TVuo60UlVGJHFzZsrnceafe+v2Df2Lmco+zQqZGyQl3PRwC4GrJmZyMg6nt32G8OXXqMJhD3vdKCWU8znAuBcGNb51uoEjxVO2oxqJuFYeC6WVtXPVFsoeGTtYAAXNvoSDl3r0Pi7u5N7cHmluKVUwCOwkkMZPovY5ru4tOoPelfTtBaDK0F2g0+ZXT8pfI3KBHiUbRdsUpyVbOrXzr6cL9ybX7MUcQEktRU07nPDTTvibI6MlgcLni0g713Od4G0jcxbzzbgX10070tNQB+Ytlb0TrwPxU0mDUbnEsxFkd7WbJA9jRp13XvqNjpKd8T21FNcb3Pna1r43WOYNOvj1pUdTZ7ETA9j4Xgvj1sNzvsn1Lc8HxVtTE2VvEdJvFruIWG0mDhkoc2qpnB4sbShtjwtwKvGzk01HLd7C6KSweWfSNtweCOpFaQgKLylt2jM27xdguLu7hxUoRSoQhAIQhAIQhAIQhA0rHtusSlNTLHDUOhDXWfJCW5pAPNjNwbAXKv22u0opYcrD9NKCIxxA4uWROdc3cSSTdxO8nrUHBxiN5Aa93PufqC8dMAbzdcJ8OTM8RNLiejc3JPUrJW4fI6VzmublIGXMSHNFt2nBeKXZ55cxxLLNB0zHeeO5EcusoxlD3Rt6IIA3Nc53zUMmFsY3PzV8rTdua4J4LtzYFIcmoytJdlzHeRa+5RzbPvdbzRZwJ6W+3AaIOTLQRhodzVnMaS4A9Ek7k59OLNdkIc0FxGa4Nx4rpVGBPeLEgai/SvoDe25O/0N3UPe/ZBxxT5g0lnS1J10JI8UxkRtHIG5ZAc/naAW0Fjquw/C7HUs9slvyUE+Gf2Huk/ZJVeR+MzOuSQHE6Wtb4m6ZFiMt7mSUEO/pyhmnEaa+CH4Y3qH3n7JGYc3g0e1/7L55w451jftu/a27CSvfT47lN5TRsiiDnb+cc8k3PqaNU3lEo8sGDUQBc+koS+YN1LXyOYTe3qYU3BY5KPDK2piAMtZURUkI/mdBgzSWHE6lLjWHzSU+FyyOtUPgqXSknm35HSs5tpFr6C4W8yMbtUtsJLyBcZbOaQ7pC/Uetd6XaaV+RlTTU9W2OMMjkqGnngwaAGRp1XnZs9I1wcLC1/T39XBSPwORwOjesdLjfuWgkmJwv0/wBMB1/pVkjdfBdN21r5GiOOlghbE0i0t6uSR7rEuL3W4WFgvBFgEzXFzQ3h6VtfBSx4DMHBwDBYWvnv+SIHbYVNnsaymbk8xrIAPaLnQrt4Vt1IReZkZLABduaKYut9grgu2dmLg7oAi+uY6/Be3DsKkjlDn5C2xvY5nOJ434IRqOxO0UVXLG1wqWzR3MTqktdHYjVrXWDvFaay9hffx71gMNQWua5hLXNcHNPrC2XZXaFtXAH3AkbZsrRwd19xQdpKgIRQhCEAhCS6BV5cQr2QxPllIDGC5v8AJekrJeUTafyiXyeJ30MJ6RHpyfmAoOBjmNOqpnzP46MbwazgF4GvUedATETc4l5xRJQtIkEiTMmoSBpKgrZssb3Dsm3epnLn47JaK3aIHs1P5IPNhdEHR5njMXOO/qXrdhUfY+KbQStbGwZuA4HvXoNWzr+BQc7/AEhmchw0sDvTJMGDfNFx3r3zVLDrnsQNbg7l6sBwvy2oZTiXK0hz3vA82Nou52qkWuzsjdjKGjLS9lZUS1MZ+p5mwc4H15lXdtsX8qldUMBYI3GKIbug1x6VvW7VaBhtfRnmoqI5qptLNTU2Z2cRxEXc82GjjlHgswqZQYS293WHiDr8VcR1oJMzQ7raD8FI1eHB33haOI08CvcEVK16XnFEmuciHuegPUJcm50VOSuxsztG6jnbINY3WbK3rb1+xcESIzKD6MpqgPa17Dma4BzXDiCpbrMOTLa2zvI5ndE6wuOlj2FpwRTkIQgEhCVNKCrbfbRmmhEcf86cODbei0aOd8Vj8kLuo+B9q3fFcKinDRNGH5DdpOhHXYqk45sQQ7NT1T4h2HgPA7jvWRnXMO4g+BUjYj1HwXXrcNqot1UHf9a5FRiVa3dIDb7GiXCHc07qPgjmndRXh/iDEBvcw/8AWE9u1NdudkI9UYC17YkerIeo+CXKeo+CgG1lZ1R/dD9U8bX1fYi+7T2whxZ6j4Lx4thhma0A2LTfdodLL2Da+q+ri+7Sna6p+qi+7T2wjxsMwaG81CbC18zhdP52X6mH33fovQdran6mH7v90w7WVHGGL7v90uLHlm51wI5qIXFtHO/RWLY98jIcUnexjeaoubiLL3MkhcCDfuC4/wDFc/1UX3atGxuLiqZVUczo6eaTmZISW2bI1pOZluJ/VLiRXuSjCHwVM8sgAbBQzEZSSM7ha5vu3fFcMxTOjy5Ym5m2LgSbX71smJYjS0jOadHGHTZIy2M55ZWF1nab7DrWebT4w6nq5oYGRviY4ZC5l3AEXykjiEo5OH0fNtsTc3v6rr1ApkG0shPSiYB6oyUsWPyX1iaBpuiN731CUiTMo3uURxmbhED/ANZFkrK2od/TA722T2IRz1EXL1jnz6LB7E9tJUHseCUeIFPK6cODzu9KMexdKDZOodukj90pVV6O7SC3RwNwRvB61uWxm0XldOC7+bHZko9dtHe1UzBNhuleplzAejGMl+8q/YFhEVO1whblDiC65uSfWVB1UIQqBCEII5I1z6mhzLqJLKQVefZwO4Lxv2NaeCueRLlSFUd2w7DvHgozsDH1FXvIEhYFItUUcn8fUUo2Cj7JV5DUuRWFUj+BI+ymHYSPslXrIjIFIVRBsHH2Sl/gKPslXrIEZEhVDOwEfZKgqOTWN8kUoc9hhvbJa58QtD5sJObCRGdu5P4mvEkbHB+bNnkdnf8A2jqF9VE/k7zuc57iXOcXHvK0kRhKWJBnsfJwwcT7FKOTxn2vgr5kCdlSCis5Po/X8FOzYaMcCrlkSlqepVQGx0fZUrdk4x6KtOVGVWKrTNmGD0fFeuPA2jgF2sqSysHhhw8BetsdlLZKpECEIVH/2Q=="/>
          <p:cNvSpPr>
            <a:spLocks noChangeAspect="1" noChangeArrowheads="1"/>
          </p:cNvSpPr>
          <p:nvPr/>
        </p:nvSpPr>
        <p:spPr bwMode="auto">
          <a:xfrm>
            <a:off x="0" y="-800100"/>
            <a:ext cx="2286000" cy="1666875"/>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44036" name="Picture 4" descr="http://www.ebillsvc.com/img/security.jpg"/>
          <p:cNvPicPr>
            <a:picLocks noChangeAspect="1" noChangeArrowheads="1"/>
          </p:cNvPicPr>
          <p:nvPr/>
        </p:nvPicPr>
        <p:blipFill>
          <a:blip r:embed="rId2" cstate="print"/>
          <a:srcRect/>
          <a:stretch>
            <a:fillRect/>
          </a:stretch>
        </p:blipFill>
        <p:spPr bwMode="auto">
          <a:xfrm>
            <a:off x="4563129" y="4419600"/>
            <a:ext cx="2609588" cy="1905000"/>
          </a:xfrm>
          <a:prstGeom prst="rect">
            <a:avLst/>
          </a:prstGeom>
          <a:noFill/>
        </p:spPr>
      </p:pic>
    </p:spTree>
  </p:cSld>
  <p:clrMapOvr>
    <a:masterClrMapping/>
  </p:clrMapOvr>
  <p:transition spd="med">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idx="1"/>
          </p:nvPr>
        </p:nvSpPr>
        <p:spPr>
          <a:xfrm>
            <a:off x="609600" y="1981200"/>
            <a:ext cx="8237537" cy="3429000"/>
          </a:xfrm>
        </p:spPr>
        <p:txBody>
          <a:bodyPr/>
          <a:lstStyle/>
          <a:p>
            <a:pPr lvl="1" eaLnBrk="1" hangingPunct="1">
              <a:lnSpc>
                <a:spcPct val="90000"/>
              </a:lnSpc>
              <a:defRPr/>
            </a:pPr>
            <a:r>
              <a:rPr lang="en-US" sz="3600" dirty="0" smtClean="0">
                <a:solidFill>
                  <a:schemeClr val="accent1">
                    <a:lumMod val="75000"/>
                  </a:schemeClr>
                </a:solidFill>
                <a:latin typeface="+mj-lt"/>
              </a:rPr>
              <a:t>Hiding vendor invoices</a:t>
            </a:r>
          </a:p>
          <a:p>
            <a:pPr lvl="1" eaLnBrk="1" hangingPunct="1">
              <a:lnSpc>
                <a:spcPct val="90000"/>
              </a:lnSpc>
              <a:defRPr/>
            </a:pPr>
            <a:r>
              <a:rPr lang="en-US" sz="3600" dirty="0" smtClean="0">
                <a:solidFill>
                  <a:schemeClr val="accent1">
                    <a:lumMod val="75000"/>
                  </a:schemeClr>
                </a:solidFill>
                <a:latin typeface="+mj-lt"/>
              </a:rPr>
              <a:t>Fictitious/Affiliated Vendors</a:t>
            </a:r>
          </a:p>
          <a:p>
            <a:pPr lvl="1" eaLnBrk="1" hangingPunct="1">
              <a:lnSpc>
                <a:spcPct val="90000"/>
              </a:lnSpc>
              <a:defRPr/>
            </a:pPr>
            <a:r>
              <a:rPr lang="en-US" sz="3600" dirty="0" smtClean="0">
                <a:solidFill>
                  <a:schemeClr val="accent1">
                    <a:lumMod val="75000"/>
                  </a:schemeClr>
                </a:solidFill>
                <a:latin typeface="+mj-lt"/>
              </a:rPr>
              <a:t>Unrecorded liabilities</a:t>
            </a:r>
          </a:p>
          <a:p>
            <a:pPr lvl="1" eaLnBrk="1" hangingPunct="1">
              <a:lnSpc>
                <a:spcPct val="90000"/>
              </a:lnSpc>
              <a:defRPr/>
            </a:pPr>
            <a:r>
              <a:rPr lang="en-US" sz="3600" dirty="0" smtClean="0">
                <a:solidFill>
                  <a:schemeClr val="accent1">
                    <a:lumMod val="75000"/>
                  </a:schemeClr>
                </a:solidFill>
                <a:latin typeface="+mj-lt"/>
              </a:rPr>
              <a:t>Deferred revenue</a:t>
            </a:r>
          </a:p>
          <a:p>
            <a:pPr lvl="1" eaLnBrk="1" hangingPunct="1">
              <a:lnSpc>
                <a:spcPct val="90000"/>
              </a:lnSpc>
              <a:defRPr/>
            </a:pPr>
            <a:r>
              <a:rPr lang="en-US" sz="3600" dirty="0" smtClean="0">
                <a:solidFill>
                  <a:schemeClr val="accent1">
                    <a:lumMod val="75000"/>
                  </a:schemeClr>
                </a:solidFill>
                <a:latin typeface="+mj-lt"/>
              </a:rPr>
              <a:t>Customer deposits</a:t>
            </a:r>
          </a:p>
          <a:p>
            <a:pPr eaLnBrk="1" hangingPunct="1">
              <a:lnSpc>
                <a:spcPct val="90000"/>
              </a:lnSpc>
              <a:defRPr/>
            </a:pPr>
            <a:endParaRPr lang="en-US" dirty="0" smtClean="0">
              <a:latin typeface="+mj-lt"/>
            </a:endParaRPr>
          </a:p>
          <a:p>
            <a:pPr eaLnBrk="1" hangingPunct="1">
              <a:lnSpc>
                <a:spcPct val="90000"/>
              </a:lnSpc>
              <a:buFontTx/>
              <a:buNone/>
              <a:defRPr/>
            </a:pPr>
            <a:r>
              <a:rPr lang="en-US" dirty="0" smtClean="0">
                <a:latin typeface="+mj-lt"/>
              </a:rPr>
              <a:t/>
            </a:r>
            <a:br>
              <a:rPr lang="en-US" dirty="0" smtClean="0">
                <a:latin typeface="+mj-lt"/>
              </a:rPr>
            </a:br>
            <a:endParaRPr lang="en-US" dirty="0" smtClean="0">
              <a:latin typeface="+mj-lt"/>
            </a:endParaRPr>
          </a:p>
        </p:txBody>
      </p:sp>
      <p:sp>
        <p:nvSpPr>
          <p:cNvPr id="3" name="TextBox 2"/>
          <p:cNvSpPr txBox="1"/>
          <p:nvPr/>
        </p:nvSpPr>
        <p:spPr>
          <a:xfrm>
            <a:off x="533400" y="762000"/>
            <a:ext cx="6449907" cy="769441"/>
          </a:xfrm>
          <a:prstGeom prst="rect">
            <a:avLst/>
          </a:prstGeom>
          <a:noFill/>
        </p:spPr>
        <p:txBody>
          <a:bodyPr wrap="none" rtlCol="0">
            <a:spAutoFit/>
          </a:bodyPr>
          <a:lstStyle/>
          <a:p>
            <a:r>
              <a:rPr lang="en-US" sz="4400" b="1" u="sng" dirty="0" smtClean="0">
                <a:solidFill>
                  <a:schemeClr val="accent1">
                    <a:lumMod val="75000"/>
                  </a:schemeClr>
                </a:solidFill>
                <a:latin typeface="+mj-lt"/>
              </a:rPr>
              <a:t>Accounts Payable Schemes</a:t>
            </a:r>
            <a:endParaRPr lang="en-US" sz="4400" b="1" u="sng" dirty="0">
              <a:solidFill>
                <a:schemeClr val="accent1">
                  <a:lumMod val="75000"/>
                </a:schemeClr>
              </a:solidFill>
              <a:latin typeface="+mj-lt"/>
            </a:endParaRPr>
          </a:p>
        </p:txBody>
      </p:sp>
      <p:pic>
        <p:nvPicPr>
          <p:cNvPr id="4" name="Picture 10" descr="http://t3.gstatic.com/images?q=tbn:ANd9GcRY0F7jnCeFB59RwpUIBSr5GVSWvVRcrCGuqqG11Zxpl6fr2gxA"/>
          <p:cNvPicPr>
            <a:picLocks noChangeAspect="1" noChangeArrowheads="1"/>
          </p:cNvPicPr>
          <p:nvPr/>
        </p:nvPicPr>
        <p:blipFill>
          <a:blip r:embed="rId2" cstate="print"/>
          <a:srcRect/>
          <a:stretch>
            <a:fillRect/>
          </a:stretch>
        </p:blipFill>
        <p:spPr bwMode="auto">
          <a:xfrm>
            <a:off x="6858000" y="1905000"/>
            <a:ext cx="1437837" cy="2286000"/>
          </a:xfrm>
          <a:prstGeom prst="rect">
            <a:avLst/>
          </a:prstGeom>
          <a:noFill/>
        </p:spPr>
      </p:pic>
    </p:spTree>
  </p:cSld>
  <p:clrMapOvr>
    <a:masterClrMapping/>
  </p:clrMapOvr>
  <p:transition spd="med">
    <p:zoom/>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idx="1"/>
          </p:nvPr>
        </p:nvSpPr>
        <p:spPr>
          <a:xfrm>
            <a:off x="685800" y="1676400"/>
            <a:ext cx="8237537" cy="3962399"/>
          </a:xfrm>
        </p:spPr>
        <p:txBody>
          <a:bodyPr/>
          <a:lstStyle/>
          <a:p>
            <a:pPr eaLnBrk="1" hangingPunct="1"/>
            <a:r>
              <a:rPr lang="en-US" sz="3200" dirty="0" smtClean="0">
                <a:solidFill>
                  <a:schemeClr val="accent1">
                    <a:lumMod val="75000"/>
                  </a:schemeClr>
                </a:solidFill>
              </a:rPr>
              <a:t>Review Accrual Accounts</a:t>
            </a:r>
          </a:p>
          <a:p>
            <a:pPr eaLnBrk="1" hangingPunct="1"/>
            <a:r>
              <a:rPr lang="en-US" sz="3200" dirty="0" smtClean="0">
                <a:solidFill>
                  <a:schemeClr val="accent1">
                    <a:lumMod val="75000"/>
                  </a:schemeClr>
                </a:solidFill>
              </a:rPr>
              <a:t>Review/Age Outstanding Checks</a:t>
            </a:r>
          </a:p>
          <a:p>
            <a:pPr eaLnBrk="1" hangingPunct="1"/>
            <a:r>
              <a:rPr lang="en-US" sz="3200" dirty="0" smtClean="0">
                <a:solidFill>
                  <a:schemeClr val="accent1">
                    <a:lumMod val="75000"/>
                  </a:schemeClr>
                </a:solidFill>
              </a:rPr>
              <a:t>Review Vendor List for unusual items</a:t>
            </a:r>
          </a:p>
          <a:p>
            <a:pPr eaLnBrk="1" hangingPunct="1"/>
            <a:r>
              <a:rPr lang="en-US" sz="3200" dirty="0" smtClean="0">
                <a:solidFill>
                  <a:schemeClr val="accent1">
                    <a:lumMod val="75000"/>
                  </a:schemeClr>
                </a:solidFill>
              </a:rPr>
              <a:t>Understand Relationship with Major Vendors</a:t>
            </a:r>
          </a:p>
          <a:p>
            <a:pPr eaLnBrk="1" hangingPunct="1"/>
            <a:r>
              <a:rPr lang="en-US" sz="3200" dirty="0" smtClean="0">
                <a:solidFill>
                  <a:schemeClr val="accent1">
                    <a:lumMod val="75000"/>
                  </a:schemeClr>
                </a:solidFill>
              </a:rPr>
              <a:t>Trade Surveys</a:t>
            </a:r>
          </a:p>
          <a:p>
            <a:pPr eaLnBrk="1" hangingPunct="1"/>
            <a:r>
              <a:rPr lang="en-US" sz="3200" dirty="0" smtClean="0">
                <a:solidFill>
                  <a:schemeClr val="accent1">
                    <a:lumMod val="75000"/>
                  </a:schemeClr>
                </a:solidFill>
              </a:rPr>
              <a:t>Analyze/Compare Purchases and Inventory levels</a:t>
            </a:r>
          </a:p>
          <a:p>
            <a:pPr eaLnBrk="1" hangingPunct="1">
              <a:buFontTx/>
              <a:buNone/>
            </a:pPr>
            <a:endParaRPr lang="en-US" sz="2800" dirty="0" smtClean="0">
              <a:solidFill>
                <a:schemeClr val="accent1">
                  <a:lumMod val="75000"/>
                </a:schemeClr>
              </a:solidFill>
            </a:endParaRPr>
          </a:p>
        </p:txBody>
      </p:sp>
      <p:sp>
        <p:nvSpPr>
          <p:cNvPr id="3" name="TextBox 2"/>
          <p:cNvSpPr txBox="1"/>
          <p:nvPr/>
        </p:nvSpPr>
        <p:spPr>
          <a:xfrm>
            <a:off x="533400" y="685800"/>
            <a:ext cx="7018588" cy="769441"/>
          </a:xfrm>
          <a:prstGeom prst="rect">
            <a:avLst/>
          </a:prstGeom>
          <a:noFill/>
        </p:spPr>
        <p:txBody>
          <a:bodyPr wrap="none" rtlCol="0">
            <a:spAutoFit/>
          </a:bodyPr>
          <a:lstStyle/>
          <a:p>
            <a:r>
              <a:rPr lang="en-US" sz="4400" b="1" u="sng" dirty="0" smtClean="0">
                <a:solidFill>
                  <a:schemeClr val="accent1">
                    <a:lumMod val="75000"/>
                  </a:schemeClr>
                </a:solidFill>
                <a:latin typeface="+mj-lt"/>
              </a:rPr>
              <a:t>Accounts Payable Procedures</a:t>
            </a:r>
            <a:endParaRPr lang="en-US" sz="4400" b="1" u="sng" dirty="0">
              <a:solidFill>
                <a:schemeClr val="accent1">
                  <a:lumMod val="75000"/>
                </a:schemeClr>
              </a:solidFill>
              <a:latin typeface="+mj-lt"/>
            </a:endParaRPr>
          </a:p>
        </p:txBody>
      </p:sp>
    </p:spTree>
  </p:cSld>
  <p:clrMapOvr>
    <a:masterClrMapping/>
  </p:clrMapOvr>
  <p:transition spd="med">
    <p:wipe dir="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idx="1"/>
          </p:nvPr>
        </p:nvSpPr>
        <p:spPr>
          <a:xfrm>
            <a:off x="762000" y="1752600"/>
            <a:ext cx="7696200" cy="3124200"/>
          </a:xfrm>
        </p:spPr>
        <p:txBody>
          <a:bodyPr/>
          <a:lstStyle/>
          <a:p>
            <a:pPr eaLnBrk="1" hangingPunct="1"/>
            <a:r>
              <a:rPr lang="en-US" sz="3200" dirty="0" smtClean="0">
                <a:solidFill>
                  <a:schemeClr val="accent1">
                    <a:lumMod val="75000"/>
                  </a:schemeClr>
                </a:solidFill>
              </a:rPr>
              <a:t>Fraudulent Financial Reporting</a:t>
            </a:r>
          </a:p>
          <a:p>
            <a:pPr eaLnBrk="1" hangingPunct="1">
              <a:buFontTx/>
              <a:buNone/>
            </a:pPr>
            <a:r>
              <a:rPr lang="en-US" sz="3200" dirty="0" smtClean="0">
                <a:solidFill>
                  <a:schemeClr val="accent1">
                    <a:lumMod val="75000"/>
                  </a:schemeClr>
                </a:solidFill>
              </a:rPr>
              <a:t>	-	Alteration of Records</a:t>
            </a:r>
          </a:p>
          <a:p>
            <a:pPr eaLnBrk="1" hangingPunct="1">
              <a:buFontTx/>
              <a:buNone/>
            </a:pPr>
            <a:r>
              <a:rPr lang="en-US" sz="3200" dirty="0" smtClean="0">
                <a:solidFill>
                  <a:schemeClr val="accent1">
                    <a:lumMod val="75000"/>
                  </a:schemeClr>
                </a:solidFill>
              </a:rPr>
              <a:t>	-	Omission of significant information</a:t>
            </a:r>
          </a:p>
          <a:p>
            <a:pPr eaLnBrk="1" hangingPunct="1">
              <a:buFontTx/>
              <a:buNone/>
            </a:pPr>
            <a:r>
              <a:rPr lang="en-US" sz="3200" dirty="0" smtClean="0">
                <a:solidFill>
                  <a:schemeClr val="accent1">
                    <a:lumMod val="75000"/>
                  </a:schemeClr>
                </a:solidFill>
              </a:rPr>
              <a:t>	-	Misapplication of accounting principles</a:t>
            </a:r>
          </a:p>
          <a:p>
            <a:pPr eaLnBrk="1" hangingPunct="1"/>
            <a:r>
              <a:rPr lang="en-US" sz="3200" dirty="0" smtClean="0">
                <a:solidFill>
                  <a:schemeClr val="accent1">
                    <a:lumMod val="75000"/>
                  </a:schemeClr>
                </a:solidFill>
              </a:rPr>
              <a:t>Misappropriation of Assets</a:t>
            </a:r>
          </a:p>
          <a:p>
            <a:pPr eaLnBrk="1" hangingPunct="1">
              <a:buFontTx/>
              <a:buNone/>
            </a:pPr>
            <a:endParaRPr lang="en-US" dirty="0" smtClean="0"/>
          </a:p>
        </p:txBody>
      </p:sp>
      <p:sp>
        <p:nvSpPr>
          <p:cNvPr id="3" name="TextBox 2"/>
          <p:cNvSpPr txBox="1"/>
          <p:nvPr/>
        </p:nvSpPr>
        <p:spPr>
          <a:xfrm>
            <a:off x="533400" y="685800"/>
            <a:ext cx="6284093" cy="769441"/>
          </a:xfrm>
          <a:prstGeom prst="rect">
            <a:avLst/>
          </a:prstGeom>
          <a:noFill/>
        </p:spPr>
        <p:txBody>
          <a:bodyPr wrap="none" rtlCol="0">
            <a:spAutoFit/>
          </a:bodyPr>
          <a:lstStyle/>
          <a:p>
            <a:r>
              <a:rPr lang="en-US" sz="4400" b="1" u="sng" dirty="0" smtClean="0">
                <a:solidFill>
                  <a:schemeClr val="accent1">
                    <a:lumMod val="75000"/>
                  </a:schemeClr>
                </a:solidFill>
                <a:latin typeface="+mj-lt"/>
              </a:rPr>
              <a:t>Financial Statement Fraud</a:t>
            </a:r>
            <a:endParaRPr lang="en-US" sz="4400" b="1" u="sng" dirty="0">
              <a:solidFill>
                <a:schemeClr val="accent1">
                  <a:lumMod val="75000"/>
                </a:schemeClr>
              </a:solidFill>
              <a:latin typeface="+mj-lt"/>
            </a:endParaRPr>
          </a:p>
        </p:txBody>
      </p:sp>
      <p:sp>
        <p:nvSpPr>
          <p:cNvPr id="4" name="TextBox 3"/>
          <p:cNvSpPr txBox="1"/>
          <p:nvPr/>
        </p:nvSpPr>
        <p:spPr>
          <a:xfrm>
            <a:off x="3581400" y="4876800"/>
            <a:ext cx="3733800" cy="1477328"/>
          </a:xfrm>
          <a:prstGeom prst="rect">
            <a:avLst/>
          </a:prstGeom>
          <a:noFill/>
        </p:spPr>
        <p:txBody>
          <a:bodyPr wrap="square" rtlCol="0">
            <a:spAutoFit/>
          </a:bodyPr>
          <a:lstStyle/>
          <a:p>
            <a:r>
              <a:rPr lang="en-US" i="1" dirty="0" smtClean="0"/>
              <a:t>“Financial statement fraud is the most costly for of occupational fraud, causing a median loss of $1 million”</a:t>
            </a:r>
          </a:p>
          <a:p>
            <a:pPr algn="r"/>
            <a:r>
              <a:rPr lang="en-US" i="1" dirty="0" smtClean="0"/>
              <a:t>		ACFE</a:t>
            </a:r>
            <a:endParaRPr lang="en-US" i="1" dirty="0"/>
          </a:p>
        </p:txBody>
      </p:sp>
    </p:spTree>
  </p:cSld>
  <p:clrMapOvr>
    <a:masterClrMapping/>
  </p:clrMapOvr>
  <p:transition spd="med">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idx="1"/>
          </p:nvPr>
        </p:nvSpPr>
        <p:spPr>
          <a:xfrm>
            <a:off x="2057400" y="2209800"/>
            <a:ext cx="5105400" cy="2514600"/>
          </a:xfrm>
        </p:spPr>
        <p:txBody>
          <a:bodyPr/>
          <a:lstStyle/>
          <a:p>
            <a:pPr eaLnBrk="1" hangingPunct="1"/>
            <a:r>
              <a:rPr lang="en-US" sz="3600" dirty="0" smtClean="0">
                <a:solidFill>
                  <a:schemeClr val="accent1">
                    <a:lumMod val="75000"/>
                  </a:schemeClr>
                </a:solidFill>
              </a:rPr>
              <a:t>Vertical Analysis</a:t>
            </a:r>
          </a:p>
          <a:p>
            <a:pPr eaLnBrk="1" hangingPunct="1"/>
            <a:r>
              <a:rPr lang="en-US" sz="3600" dirty="0" smtClean="0">
                <a:solidFill>
                  <a:schemeClr val="accent1">
                    <a:lumMod val="75000"/>
                  </a:schemeClr>
                </a:solidFill>
              </a:rPr>
              <a:t>Horizontal Analysis</a:t>
            </a:r>
          </a:p>
          <a:p>
            <a:pPr eaLnBrk="1" hangingPunct="1"/>
            <a:r>
              <a:rPr lang="en-US" sz="3600" dirty="0" smtClean="0">
                <a:solidFill>
                  <a:schemeClr val="accent1">
                    <a:lumMod val="75000"/>
                  </a:schemeClr>
                </a:solidFill>
              </a:rPr>
              <a:t>Ratio Analysis</a:t>
            </a:r>
          </a:p>
          <a:p>
            <a:pPr eaLnBrk="1" hangingPunct="1">
              <a:buFontTx/>
              <a:buNone/>
            </a:pPr>
            <a:endParaRPr lang="en-US" dirty="0" smtClean="0"/>
          </a:p>
        </p:txBody>
      </p:sp>
      <p:sp>
        <p:nvSpPr>
          <p:cNvPr id="3" name="TextBox 2"/>
          <p:cNvSpPr txBox="1"/>
          <p:nvPr/>
        </p:nvSpPr>
        <p:spPr>
          <a:xfrm>
            <a:off x="448478" y="838200"/>
            <a:ext cx="8695522" cy="769441"/>
          </a:xfrm>
          <a:prstGeom prst="rect">
            <a:avLst/>
          </a:prstGeom>
          <a:noFill/>
        </p:spPr>
        <p:txBody>
          <a:bodyPr wrap="none" rtlCol="0">
            <a:spAutoFit/>
          </a:bodyPr>
          <a:lstStyle/>
          <a:p>
            <a:r>
              <a:rPr lang="en-US" sz="4400" b="1" u="sng" dirty="0" smtClean="0">
                <a:solidFill>
                  <a:schemeClr val="accent1">
                    <a:lumMod val="75000"/>
                  </a:schemeClr>
                </a:solidFill>
                <a:latin typeface="+mj-lt"/>
              </a:rPr>
              <a:t>Financial Statement Fraud Detection</a:t>
            </a:r>
            <a:endParaRPr lang="en-US" sz="4400" b="1" u="sng" dirty="0">
              <a:solidFill>
                <a:schemeClr val="accent1">
                  <a:lumMod val="75000"/>
                </a:schemeClr>
              </a:solidFill>
              <a:latin typeface="+mj-lt"/>
            </a:endParaRPr>
          </a:p>
        </p:txBody>
      </p:sp>
      <p:pic>
        <p:nvPicPr>
          <p:cNvPr id="39938" name="Picture 2" descr="http://www.edinboro.edu/dotAsset/120514.gif"/>
          <p:cNvPicPr>
            <a:picLocks noChangeAspect="1" noChangeArrowheads="1"/>
          </p:cNvPicPr>
          <p:nvPr/>
        </p:nvPicPr>
        <p:blipFill>
          <a:blip r:embed="rId2" cstate="print"/>
          <a:srcRect/>
          <a:stretch>
            <a:fillRect/>
          </a:stretch>
        </p:blipFill>
        <p:spPr bwMode="auto">
          <a:xfrm>
            <a:off x="4495800" y="4267200"/>
            <a:ext cx="1809750" cy="1543051"/>
          </a:xfrm>
          <a:prstGeom prst="rect">
            <a:avLst/>
          </a:prstGeom>
          <a:noFill/>
        </p:spPr>
      </p:pic>
    </p:spTree>
  </p:cSld>
  <p:clrMapOvr>
    <a:masterClrMapping/>
  </p:clrMapOvr>
  <p:transition spd="med">
    <p:zo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idx="1"/>
          </p:nvPr>
        </p:nvSpPr>
        <p:spPr>
          <a:xfrm>
            <a:off x="381000" y="1600200"/>
            <a:ext cx="8229600" cy="4085439"/>
          </a:xfrm>
        </p:spPr>
        <p:txBody>
          <a:bodyPr/>
          <a:lstStyle/>
          <a:p>
            <a:pPr eaLnBrk="1" hangingPunct="1">
              <a:lnSpc>
                <a:spcPct val="90000"/>
              </a:lnSpc>
            </a:pPr>
            <a:r>
              <a:rPr lang="en-US" sz="3000" dirty="0" smtClean="0">
                <a:solidFill>
                  <a:schemeClr val="accent1">
                    <a:lumMod val="75000"/>
                  </a:schemeClr>
                </a:solidFill>
              </a:rPr>
              <a:t>83% of Financial Statement frauds involved the CFO or CEO who may override internal controls.</a:t>
            </a:r>
          </a:p>
          <a:p>
            <a:pPr eaLnBrk="1" hangingPunct="1">
              <a:lnSpc>
                <a:spcPct val="90000"/>
              </a:lnSpc>
              <a:buFontTx/>
              <a:buNone/>
            </a:pPr>
            <a:r>
              <a:rPr lang="en-US" sz="3000" dirty="0" smtClean="0">
                <a:solidFill>
                  <a:schemeClr val="accent1">
                    <a:lumMod val="75000"/>
                  </a:schemeClr>
                </a:solidFill>
              </a:rPr>
              <a:t>				Therefore,</a:t>
            </a:r>
          </a:p>
          <a:p>
            <a:pPr eaLnBrk="1" hangingPunct="1">
              <a:lnSpc>
                <a:spcPct val="90000"/>
              </a:lnSpc>
            </a:pPr>
            <a:r>
              <a:rPr lang="en-US" sz="3000" dirty="0" smtClean="0">
                <a:solidFill>
                  <a:schemeClr val="accent1">
                    <a:lumMod val="75000"/>
                  </a:schemeClr>
                </a:solidFill>
              </a:rPr>
              <a:t>Reduce pressures – unachievable goals, align variable compensation with long term company goals.</a:t>
            </a:r>
          </a:p>
          <a:p>
            <a:pPr eaLnBrk="1" hangingPunct="1">
              <a:lnSpc>
                <a:spcPct val="90000"/>
              </a:lnSpc>
            </a:pPr>
            <a:r>
              <a:rPr lang="en-US" sz="3000" dirty="0" smtClean="0">
                <a:solidFill>
                  <a:schemeClr val="accent1">
                    <a:lumMod val="75000"/>
                  </a:schemeClr>
                </a:solidFill>
              </a:rPr>
              <a:t>Reduce Opportunity – physical security system</a:t>
            </a:r>
          </a:p>
          <a:p>
            <a:pPr eaLnBrk="1" hangingPunct="1">
              <a:lnSpc>
                <a:spcPct val="90000"/>
              </a:lnSpc>
            </a:pPr>
            <a:r>
              <a:rPr lang="en-US" sz="3000" dirty="0" smtClean="0">
                <a:solidFill>
                  <a:schemeClr val="accent1">
                    <a:lumMod val="75000"/>
                  </a:schemeClr>
                </a:solidFill>
              </a:rPr>
              <a:t>Reduce Rationalization – Fraud and Ethics      policies</a:t>
            </a:r>
          </a:p>
          <a:p>
            <a:pPr eaLnBrk="1" hangingPunct="1">
              <a:lnSpc>
                <a:spcPct val="90000"/>
              </a:lnSpc>
              <a:buFontTx/>
              <a:buNone/>
            </a:pPr>
            <a:endParaRPr lang="en-US" sz="3000" dirty="0" smtClean="0"/>
          </a:p>
        </p:txBody>
      </p:sp>
      <p:sp>
        <p:nvSpPr>
          <p:cNvPr id="3" name="TextBox 2"/>
          <p:cNvSpPr txBox="1"/>
          <p:nvPr/>
        </p:nvSpPr>
        <p:spPr>
          <a:xfrm>
            <a:off x="252783" y="685800"/>
            <a:ext cx="8891217" cy="738664"/>
          </a:xfrm>
          <a:prstGeom prst="rect">
            <a:avLst/>
          </a:prstGeom>
          <a:noFill/>
        </p:spPr>
        <p:txBody>
          <a:bodyPr wrap="none" rtlCol="0">
            <a:spAutoFit/>
          </a:bodyPr>
          <a:lstStyle/>
          <a:p>
            <a:r>
              <a:rPr lang="en-US" sz="4200" b="1" u="sng" dirty="0" smtClean="0">
                <a:solidFill>
                  <a:schemeClr val="accent1">
                    <a:lumMod val="75000"/>
                  </a:schemeClr>
                </a:solidFill>
                <a:latin typeface="+mj-lt"/>
              </a:rPr>
              <a:t>Deterrent to Financial Statement Fraud</a:t>
            </a:r>
            <a:endParaRPr lang="en-US" sz="4200" b="1" u="sng" dirty="0">
              <a:solidFill>
                <a:schemeClr val="accent1">
                  <a:lumMod val="75000"/>
                </a:schemeClr>
              </a:solidFill>
              <a:latin typeface="+mj-lt"/>
            </a:endParaRPr>
          </a:p>
        </p:txBody>
      </p:sp>
    </p:spTree>
  </p:cSld>
  <p:clrMapOvr>
    <a:masterClrMapping/>
  </p:clrMapOvr>
  <p:transition spd="med">
    <p:wipe dir="d"/>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idx="1"/>
          </p:nvPr>
        </p:nvSpPr>
        <p:spPr>
          <a:xfrm>
            <a:off x="533400" y="1828800"/>
            <a:ext cx="8229600" cy="3733800"/>
          </a:xfrm>
        </p:spPr>
        <p:txBody>
          <a:bodyPr/>
          <a:lstStyle/>
          <a:p>
            <a:pPr eaLnBrk="1" hangingPunct="1">
              <a:buFontTx/>
              <a:buNone/>
              <a:defRPr/>
            </a:pPr>
            <a:r>
              <a:rPr lang="en-US" sz="3200" dirty="0" smtClean="0">
                <a:solidFill>
                  <a:schemeClr val="accent1">
                    <a:lumMod val="75000"/>
                  </a:schemeClr>
                </a:solidFill>
                <a:latin typeface="+mj-lt"/>
              </a:rPr>
              <a:t>General Ledger</a:t>
            </a:r>
          </a:p>
          <a:p>
            <a:pPr lvl="1" eaLnBrk="1" hangingPunct="1">
              <a:defRPr/>
            </a:pPr>
            <a:r>
              <a:rPr lang="en-US" sz="3200" dirty="0" smtClean="0">
                <a:solidFill>
                  <a:schemeClr val="accent1">
                    <a:lumMod val="75000"/>
                  </a:schemeClr>
                </a:solidFill>
                <a:latin typeface="+mj-lt"/>
              </a:rPr>
              <a:t>Review of activity and how entries are posted to given accounts</a:t>
            </a:r>
          </a:p>
          <a:p>
            <a:pPr lvl="1" eaLnBrk="1" hangingPunct="1">
              <a:defRPr/>
            </a:pPr>
            <a:r>
              <a:rPr lang="en-US" sz="3200" dirty="0" smtClean="0">
                <a:solidFill>
                  <a:schemeClr val="accent1">
                    <a:lumMod val="75000"/>
                  </a:schemeClr>
                </a:solidFill>
                <a:latin typeface="+mj-lt"/>
              </a:rPr>
              <a:t>What is the second side of entries in question </a:t>
            </a:r>
          </a:p>
          <a:p>
            <a:pPr lvl="1" eaLnBrk="1" hangingPunct="1">
              <a:defRPr/>
            </a:pPr>
            <a:r>
              <a:rPr lang="en-US" sz="3200" dirty="0" smtClean="0">
                <a:solidFill>
                  <a:schemeClr val="accent1">
                    <a:lumMod val="75000"/>
                  </a:schemeClr>
                </a:solidFill>
                <a:latin typeface="+mj-lt"/>
              </a:rPr>
              <a:t>Month end postings</a:t>
            </a:r>
          </a:p>
          <a:p>
            <a:pPr lvl="1" eaLnBrk="1" hangingPunct="1">
              <a:defRPr/>
            </a:pPr>
            <a:r>
              <a:rPr lang="en-US" sz="3200" dirty="0" smtClean="0">
                <a:solidFill>
                  <a:schemeClr val="accent1">
                    <a:lumMod val="75000"/>
                  </a:schemeClr>
                </a:solidFill>
                <a:latin typeface="+mj-lt"/>
              </a:rPr>
              <a:t>Analytic review</a:t>
            </a:r>
          </a:p>
          <a:p>
            <a:pPr lvl="1" eaLnBrk="1" hangingPunct="1">
              <a:defRPr/>
            </a:pPr>
            <a:endParaRPr lang="en-US" dirty="0" smtClean="0">
              <a:latin typeface="+mj-lt"/>
            </a:endParaRPr>
          </a:p>
          <a:p>
            <a:pPr eaLnBrk="1" hangingPunct="1">
              <a:buFontTx/>
              <a:buNone/>
              <a:defRPr/>
            </a:pPr>
            <a:endParaRPr lang="en-US" dirty="0" smtClean="0">
              <a:latin typeface="+mj-lt"/>
            </a:endParaRPr>
          </a:p>
        </p:txBody>
      </p:sp>
      <p:sp>
        <p:nvSpPr>
          <p:cNvPr id="3" name="TextBox 2"/>
          <p:cNvSpPr txBox="1"/>
          <p:nvPr/>
        </p:nvSpPr>
        <p:spPr>
          <a:xfrm>
            <a:off x="457200" y="838200"/>
            <a:ext cx="8295284" cy="769441"/>
          </a:xfrm>
          <a:prstGeom prst="rect">
            <a:avLst/>
          </a:prstGeom>
          <a:noFill/>
        </p:spPr>
        <p:txBody>
          <a:bodyPr wrap="none" rtlCol="0">
            <a:spAutoFit/>
          </a:bodyPr>
          <a:lstStyle/>
          <a:p>
            <a:r>
              <a:rPr lang="en-US" sz="4400" b="1" u="sng" dirty="0" smtClean="0">
                <a:solidFill>
                  <a:schemeClr val="accent1">
                    <a:lumMod val="75000"/>
                  </a:schemeClr>
                </a:solidFill>
                <a:latin typeface="+mj-lt"/>
              </a:rPr>
              <a:t>General Ledger Review Procedures</a:t>
            </a:r>
            <a:endParaRPr lang="en-US" sz="4400" b="1" u="sng" dirty="0">
              <a:solidFill>
                <a:schemeClr val="accent1">
                  <a:lumMod val="75000"/>
                </a:schemeClr>
              </a:solidFill>
              <a:latin typeface="+mj-lt"/>
            </a:endParaRPr>
          </a:p>
        </p:txBody>
      </p:sp>
    </p:spTree>
  </p:cSld>
  <p:clrMapOvr>
    <a:masterClrMapping/>
  </p:clrMapOvr>
  <p:transition spd="med">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idx="1"/>
          </p:nvPr>
        </p:nvSpPr>
        <p:spPr>
          <a:xfrm>
            <a:off x="609600" y="2209800"/>
            <a:ext cx="7848600" cy="2895600"/>
          </a:xfrm>
        </p:spPr>
        <p:txBody>
          <a:bodyPr/>
          <a:lstStyle/>
          <a:p>
            <a:pPr marL="609600" indent="-609600" algn="ctr" eaLnBrk="1" hangingPunct="1">
              <a:buFontTx/>
              <a:buNone/>
              <a:defRPr/>
            </a:pPr>
            <a:r>
              <a:rPr lang="en-US" dirty="0" smtClean="0">
                <a:latin typeface="+mj-lt"/>
              </a:rPr>
              <a:t>	</a:t>
            </a:r>
            <a:endParaRPr lang="en-US" sz="3600" dirty="0" smtClean="0">
              <a:latin typeface="+mj-lt"/>
            </a:endParaRPr>
          </a:p>
          <a:p>
            <a:pPr marL="609600" indent="-609600" eaLnBrk="1" hangingPunct="1">
              <a:spcBef>
                <a:spcPts val="0"/>
              </a:spcBef>
              <a:buFont typeface="Monotype Sorts" pitchFamily="2" charset="2"/>
              <a:buAutoNum type="arabicPeriod"/>
              <a:defRPr/>
            </a:pPr>
            <a:r>
              <a:rPr lang="en-US" sz="3100" dirty="0" smtClean="0">
                <a:solidFill>
                  <a:schemeClr val="accent1">
                    <a:lumMod val="75000"/>
                  </a:schemeClr>
                </a:solidFill>
                <a:latin typeface="+mj-lt"/>
              </a:rPr>
              <a:t>Know the exposures</a:t>
            </a:r>
          </a:p>
          <a:p>
            <a:pPr marL="609600" indent="-609600" eaLnBrk="1" hangingPunct="1">
              <a:spcBef>
                <a:spcPts val="0"/>
              </a:spcBef>
              <a:buFont typeface="Monotype Sorts" pitchFamily="2" charset="2"/>
              <a:buAutoNum type="arabicPeriod"/>
              <a:defRPr/>
            </a:pPr>
            <a:r>
              <a:rPr lang="en-US" sz="3100" dirty="0" smtClean="0">
                <a:solidFill>
                  <a:schemeClr val="accent1">
                    <a:lumMod val="75000"/>
                  </a:schemeClr>
                </a:solidFill>
                <a:latin typeface="+mj-lt"/>
              </a:rPr>
              <a:t>Know the symptoms of occurrence</a:t>
            </a:r>
          </a:p>
          <a:p>
            <a:pPr marL="609600" indent="-609600" eaLnBrk="1" hangingPunct="1">
              <a:spcBef>
                <a:spcPts val="0"/>
              </a:spcBef>
              <a:buFont typeface="Monotype Sorts" pitchFamily="2" charset="2"/>
              <a:buAutoNum type="arabicPeriod"/>
              <a:defRPr/>
            </a:pPr>
            <a:r>
              <a:rPr lang="en-US" sz="3100" dirty="0" smtClean="0">
                <a:solidFill>
                  <a:schemeClr val="accent1">
                    <a:lumMod val="75000"/>
                  </a:schemeClr>
                </a:solidFill>
                <a:latin typeface="+mj-lt"/>
              </a:rPr>
              <a:t>Be alert for symptoms</a:t>
            </a:r>
          </a:p>
          <a:p>
            <a:pPr marL="609600" indent="-609600" eaLnBrk="1" hangingPunct="1">
              <a:spcBef>
                <a:spcPts val="0"/>
              </a:spcBef>
              <a:buFont typeface="Monotype Sorts" pitchFamily="2" charset="2"/>
              <a:buAutoNum type="arabicPeriod"/>
              <a:defRPr/>
            </a:pPr>
            <a:r>
              <a:rPr lang="en-US" sz="3100" dirty="0" smtClean="0">
                <a:solidFill>
                  <a:schemeClr val="accent1">
                    <a:lumMod val="75000"/>
                  </a:schemeClr>
                </a:solidFill>
                <a:latin typeface="+mj-lt"/>
              </a:rPr>
              <a:t>Build audit procedures to look for symptoms</a:t>
            </a:r>
          </a:p>
          <a:p>
            <a:pPr marL="609600" indent="-609600" eaLnBrk="1" hangingPunct="1">
              <a:spcBef>
                <a:spcPts val="0"/>
              </a:spcBef>
              <a:buFont typeface="Monotype Sorts" pitchFamily="2" charset="2"/>
              <a:buAutoNum type="arabicPeriod"/>
              <a:defRPr/>
            </a:pPr>
            <a:r>
              <a:rPr lang="en-US" sz="3100" dirty="0" smtClean="0">
                <a:solidFill>
                  <a:schemeClr val="accent1">
                    <a:lumMod val="75000"/>
                  </a:schemeClr>
                </a:solidFill>
                <a:latin typeface="+mj-lt"/>
              </a:rPr>
              <a:t>Follow through on all symptoms  observed</a:t>
            </a:r>
          </a:p>
        </p:txBody>
      </p:sp>
      <p:sp>
        <p:nvSpPr>
          <p:cNvPr id="3" name="TextBox 2"/>
          <p:cNvSpPr txBox="1"/>
          <p:nvPr/>
        </p:nvSpPr>
        <p:spPr>
          <a:xfrm>
            <a:off x="1371600" y="609600"/>
            <a:ext cx="5809860" cy="1446550"/>
          </a:xfrm>
          <a:prstGeom prst="rect">
            <a:avLst/>
          </a:prstGeom>
          <a:noFill/>
        </p:spPr>
        <p:txBody>
          <a:bodyPr wrap="none" rtlCol="0">
            <a:spAutoFit/>
          </a:bodyPr>
          <a:lstStyle/>
          <a:p>
            <a:pPr algn="ctr"/>
            <a:r>
              <a:rPr lang="en-US" sz="4400" b="1" dirty="0">
                <a:solidFill>
                  <a:schemeClr val="accent1">
                    <a:lumMod val="75000"/>
                  </a:schemeClr>
                </a:solidFill>
                <a:latin typeface="+mj-lt"/>
              </a:rPr>
              <a:t>The Five Step Approach </a:t>
            </a:r>
            <a:endParaRPr lang="en-US" sz="4400" b="1" dirty="0" smtClean="0">
              <a:solidFill>
                <a:schemeClr val="accent1">
                  <a:lumMod val="75000"/>
                </a:schemeClr>
              </a:solidFill>
              <a:latin typeface="+mj-lt"/>
            </a:endParaRPr>
          </a:p>
          <a:p>
            <a:pPr algn="ctr"/>
            <a:r>
              <a:rPr lang="en-US" sz="4400" b="1" u="sng" dirty="0" smtClean="0">
                <a:solidFill>
                  <a:schemeClr val="accent1">
                    <a:lumMod val="75000"/>
                  </a:schemeClr>
                </a:solidFill>
                <a:latin typeface="+mj-lt"/>
              </a:rPr>
              <a:t>To </a:t>
            </a:r>
            <a:r>
              <a:rPr lang="en-US" sz="4400" b="1" u="sng" dirty="0">
                <a:solidFill>
                  <a:schemeClr val="accent1">
                    <a:lumMod val="75000"/>
                  </a:schemeClr>
                </a:solidFill>
                <a:latin typeface="+mj-lt"/>
              </a:rPr>
              <a:t>Fraud Detection</a:t>
            </a:r>
          </a:p>
        </p:txBody>
      </p:sp>
      <p:sp>
        <p:nvSpPr>
          <p:cNvPr id="4" name="TextBox 3"/>
          <p:cNvSpPr txBox="1"/>
          <p:nvPr/>
        </p:nvSpPr>
        <p:spPr>
          <a:xfrm>
            <a:off x="3886200" y="5257800"/>
            <a:ext cx="3352800" cy="1200329"/>
          </a:xfrm>
          <a:prstGeom prst="rect">
            <a:avLst/>
          </a:prstGeom>
          <a:noFill/>
        </p:spPr>
        <p:txBody>
          <a:bodyPr wrap="square" rtlCol="0">
            <a:spAutoFit/>
          </a:bodyPr>
          <a:lstStyle/>
          <a:p>
            <a:r>
              <a:rPr lang="en-US" i="1" dirty="0" smtClean="0"/>
              <a:t>“Frauds are much more likely to be detected by tips than any other method.”</a:t>
            </a:r>
          </a:p>
          <a:p>
            <a:pPr algn="r"/>
            <a:r>
              <a:rPr lang="en-US" i="1" dirty="0" smtClean="0"/>
              <a:t>		ACFE</a:t>
            </a:r>
            <a:endParaRPr lang="en-US" i="1" dirty="0"/>
          </a:p>
        </p:txBody>
      </p:sp>
    </p:spTree>
  </p:cSld>
  <p:clrMapOvr>
    <a:masterClrMapping/>
  </p:clrMapOvr>
  <p:transition spd="med">
    <p:zoom/>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idx="1"/>
          </p:nvPr>
        </p:nvSpPr>
        <p:spPr>
          <a:xfrm>
            <a:off x="685800" y="1828800"/>
            <a:ext cx="7924800" cy="3810000"/>
          </a:xfrm>
        </p:spPr>
        <p:txBody>
          <a:bodyPr/>
          <a:lstStyle/>
          <a:p>
            <a:pPr eaLnBrk="1" hangingPunct="1">
              <a:lnSpc>
                <a:spcPct val="90000"/>
              </a:lnSpc>
              <a:defRPr/>
            </a:pPr>
            <a:r>
              <a:rPr lang="en-US" sz="3200" dirty="0" smtClean="0">
                <a:solidFill>
                  <a:schemeClr val="accent1">
                    <a:lumMod val="75000"/>
                  </a:schemeClr>
                </a:solidFill>
                <a:latin typeface="+mj-lt"/>
              </a:rPr>
              <a:t>Strong Internal Controls (Most Effective)</a:t>
            </a:r>
          </a:p>
          <a:p>
            <a:pPr eaLnBrk="1" hangingPunct="1">
              <a:lnSpc>
                <a:spcPct val="90000"/>
              </a:lnSpc>
              <a:defRPr/>
            </a:pPr>
            <a:r>
              <a:rPr lang="en-US" sz="3200" dirty="0" smtClean="0">
                <a:solidFill>
                  <a:schemeClr val="accent1">
                    <a:lumMod val="75000"/>
                  </a:schemeClr>
                </a:solidFill>
                <a:latin typeface="+mj-lt"/>
              </a:rPr>
              <a:t>Employee Education</a:t>
            </a:r>
          </a:p>
          <a:p>
            <a:pPr eaLnBrk="1" hangingPunct="1">
              <a:lnSpc>
                <a:spcPct val="90000"/>
              </a:lnSpc>
              <a:defRPr/>
            </a:pPr>
            <a:r>
              <a:rPr lang="en-US" sz="3200" dirty="0" smtClean="0">
                <a:solidFill>
                  <a:schemeClr val="accent1">
                    <a:lumMod val="75000"/>
                  </a:schemeClr>
                </a:solidFill>
                <a:latin typeface="+mj-lt"/>
              </a:rPr>
              <a:t>Background Checks</a:t>
            </a:r>
          </a:p>
          <a:p>
            <a:pPr eaLnBrk="1" hangingPunct="1">
              <a:lnSpc>
                <a:spcPct val="90000"/>
              </a:lnSpc>
              <a:defRPr/>
            </a:pPr>
            <a:r>
              <a:rPr lang="en-US" sz="3200" dirty="0" smtClean="0">
                <a:solidFill>
                  <a:schemeClr val="accent1">
                    <a:lumMod val="75000"/>
                  </a:schemeClr>
                </a:solidFill>
                <a:latin typeface="+mj-lt"/>
              </a:rPr>
              <a:t>Regular/Surprise Audits</a:t>
            </a:r>
          </a:p>
          <a:p>
            <a:pPr eaLnBrk="1" hangingPunct="1">
              <a:lnSpc>
                <a:spcPct val="90000"/>
              </a:lnSpc>
              <a:defRPr/>
            </a:pPr>
            <a:r>
              <a:rPr lang="en-US" sz="3200" dirty="0" smtClean="0">
                <a:solidFill>
                  <a:schemeClr val="accent1">
                    <a:lumMod val="75000"/>
                  </a:schemeClr>
                </a:solidFill>
                <a:latin typeface="+mj-lt"/>
              </a:rPr>
              <a:t>Adequate Reporting Programs (hotlines)</a:t>
            </a:r>
          </a:p>
          <a:p>
            <a:pPr eaLnBrk="1" hangingPunct="1">
              <a:lnSpc>
                <a:spcPct val="90000"/>
              </a:lnSpc>
              <a:defRPr/>
            </a:pPr>
            <a:r>
              <a:rPr lang="en-US" sz="3200" dirty="0" smtClean="0">
                <a:solidFill>
                  <a:schemeClr val="accent1">
                    <a:lumMod val="75000"/>
                  </a:schemeClr>
                </a:solidFill>
                <a:latin typeface="+mj-lt"/>
              </a:rPr>
              <a:t>Prosecution (Least Effective)</a:t>
            </a:r>
          </a:p>
          <a:p>
            <a:pPr eaLnBrk="1" hangingPunct="1">
              <a:lnSpc>
                <a:spcPct val="90000"/>
              </a:lnSpc>
              <a:defRPr/>
            </a:pPr>
            <a:r>
              <a:rPr lang="en-US" sz="3200" dirty="0" smtClean="0">
                <a:solidFill>
                  <a:schemeClr val="accent1">
                    <a:lumMod val="75000"/>
                  </a:schemeClr>
                </a:solidFill>
                <a:latin typeface="+mj-lt"/>
              </a:rPr>
              <a:t>Proactive Fraud Policies</a:t>
            </a:r>
          </a:p>
          <a:p>
            <a:pPr eaLnBrk="1" hangingPunct="1">
              <a:lnSpc>
                <a:spcPct val="90000"/>
              </a:lnSpc>
              <a:defRPr/>
            </a:pPr>
            <a:endParaRPr lang="en-US" dirty="0" smtClean="0">
              <a:latin typeface="+mj-lt"/>
            </a:endParaRPr>
          </a:p>
          <a:p>
            <a:pPr eaLnBrk="1" hangingPunct="1">
              <a:lnSpc>
                <a:spcPct val="90000"/>
              </a:lnSpc>
              <a:buFontTx/>
              <a:buNone/>
              <a:defRPr/>
            </a:pPr>
            <a:endParaRPr lang="en-US" dirty="0" smtClean="0">
              <a:latin typeface="+mj-lt"/>
            </a:endParaRPr>
          </a:p>
        </p:txBody>
      </p:sp>
      <p:sp>
        <p:nvSpPr>
          <p:cNvPr id="3" name="TextBox 2"/>
          <p:cNvSpPr txBox="1"/>
          <p:nvPr/>
        </p:nvSpPr>
        <p:spPr>
          <a:xfrm>
            <a:off x="533400" y="762000"/>
            <a:ext cx="4203458" cy="769441"/>
          </a:xfrm>
          <a:prstGeom prst="rect">
            <a:avLst/>
          </a:prstGeom>
          <a:noFill/>
        </p:spPr>
        <p:txBody>
          <a:bodyPr wrap="none" rtlCol="0">
            <a:spAutoFit/>
          </a:bodyPr>
          <a:lstStyle/>
          <a:p>
            <a:r>
              <a:rPr lang="en-US" sz="4400" b="1" u="sng" dirty="0" smtClean="0">
                <a:solidFill>
                  <a:schemeClr val="accent1">
                    <a:lumMod val="75000"/>
                  </a:schemeClr>
                </a:solidFill>
                <a:latin typeface="+mj-lt"/>
              </a:rPr>
              <a:t>Fraud Prevention</a:t>
            </a:r>
            <a:endParaRPr lang="en-US" sz="4400" b="1" u="sng" dirty="0">
              <a:solidFill>
                <a:schemeClr val="accent1">
                  <a:lumMod val="75000"/>
                </a:schemeClr>
              </a:solidFill>
              <a:latin typeface="+mj-lt"/>
            </a:endParaRPr>
          </a:p>
        </p:txBody>
      </p:sp>
    </p:spTree>
  </p:cSld>
  <p:clrMapOvr>
    <a:masterClrMapping/>
  </p:clrMapOvr>
  <p:transition spd="med">
    <p:wipe dir="d"/>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idx="1"/>
          </p:nvPr>
        </p:nvSpPr>
        <p:spPr>
          <a:xfrm>
            <a:off x="1600200" y="1905000"/>
            <a:ext cx="5562600" cy="1219200"/>
          </a:xfrm>
        </p:spPr>
        <p:txBody>
          <a:bodyPr/>
          <a:lstStyle/>
          <a:p>
            <a:pPr eaLnBrk="1" hangingPunct="1">
              <a:buFontTx/>
              <a:buNone/>
            </a:pPr>
            <a:endParaRPr lang="en-US" dirty="0" smtClean="0"/>
          </a:p>
          <a:p>
            <a:pPr algn="ctr" eaLnBrk="1" hangingPunct="1">
              <a:buFontTx/>
              <a:buNone/>
            </a:pPr>
            <a:r>
              <a:rPr lang="en-US" sz="4000" dirty="0" smtClean="0">
                <a:solidFill>
                  <a:schemeClr val="accent1">
                    <a:lumMod val="75000"/>
                  </a:schemeClr>
                </a:solidFill>
                <a:latin typeface="+mj-lt"/>
              </a:rPr>
              <a:t>“Secret Garden”</a:t>
            </a:r>
          </a:p>
        </p:txBody>
      </p:sp>
      <p:sp>
        <p:nvSpPr>
          <p:cNvPr id="3" name="TextBox 2"/>
          <p:cNvSpPr txBox="1"/>
          <p:nvPr/>
        </p:nvSpPr>
        <p:spPr>
          <a:xfrm>
            <a:off x="1905000" y="914400"/>
            <a:ext cx="4688848" cy="769441"/>
          </a:xfrm>
          <a:prstGeom prst="rect">
            <a:avLst/>
          </a:prstGeom>
          <a:noFill/>
        </p:spPr>
        <p:txBody>
          <a:bodyPr wrap="none" rtlCol="0">
            <a:spAutoFit/>
          </a:bodyPr>
          <a:lstStyle/>
          <a:p>
            <a:r>
              <a:rPr lang="en-US" sz="4400" b="1" u="sng" dirty="0" smtClean="0">
                <a:solidFill>
                  <a:schemeClr val="accent1">
                    <a:lumMod val="75000"/>
                  </a:schemeClr>
                </a:solidFill>
                <a:latin typeface="+mj-lt"/>
              </a:rPr>
              <a:t>Recent Fraud Cases</a:t>
            </a:r>
            <a:endParaRPr lang="en-US" sz="4400" b="1" u="sng" dirty="0">
              <a:solidFill>
                <a:schemeClr val="accent1">
                  <a:lumMod val="75000"/>
                </a:schemeClr>
              </a:solidFill>
              <a:latin typeface="+mj-lt"/>
            </a:endParaRPr>
          </a:p>
        </p:txBody>
      </p:sp>
      <p:pic>
        <p:nvPicPr>
          <p:cNvPr id="34820" name="Picture 4" descr="http://t0.gstatic.com/images?q=tbn:ANd9GcS0GdKRbLWmQ4QsJfzPgHLxe0bGLG_Of9QODAoW9IZGzo9DSxhg7g"/>
          <p:cNvPicPr>
            <a:picLocks noChangeAspect="1" noChangeArrowheads="1"/>
          </p:cNvPicPr>
          <p:nvPr/>
        </p:nvPicPr>
        <p:blipFill>
          <a:blip r:embed="rId2" cstate="print"/>
          <a:srcRect/>
          <a:stretch>
            <a:fillRect/>
          </a:stretch>
        </p:blipFill>
        <p:spPr bwMode="auto">
          <a:xfrm rot="20375281">
            <a:off x="6683446" y="1302696"/>
            <a:ext cx="2069929" cy="1556522"/>
          </a:xfrm>
          <a:prstGeom prst="rect">
            <a:avLst/>
          </a:prstGeom>
          <a:noFill/>
        </p:spPr>
      </p:pic>
      <p:pic>
        <p:nvPicPr>
          <p:cNvPr id="34822" name="Picture 6" descr="http://t1.gstatic.com/images?q=tbn:ANd9GcSmUwq_WNOnPD6KpaHOQUJ0Uvs1TOfssRPpjScB3uqUVVSGsj5m"/>
          <p:cNvPicPr>
            <a:picLocks noChangeAspect="1" noChangeArrowheads="1"/>
          </p:cNvPicPr>
          <p:nvPr/>
        </p:nvPicPr>
        <p:blipFill>
          <a:blip r:embed="rId3" cstate="print"/>
          <a:srcRect/>
          <a:stretch>
            <a:fillRect/>
          </a:stretch>
        </p:blipFill>
        <p:spPr bwMode="auto">
          <a:xfrm>
            <a:off x="3200400" y="3352800"/>
            <a:ext cx="2362200" cy="2159725"/>
          </a:xfrm>
          <a:prstGeom prst="rect">
            <a:avLst/>
          </a:prstGeom>
          <a:noFill/>
        </p:spPr>
      </p:pic>
    </p:spTree>
  </p:cSld>
  <p:clrMapOvr>
    <a:masterClrMapping/>
  </p:clrMapOvr>
  <p:transition spd="med">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09600" y="914400"/>
            <a:ext cx="5029200" cy="993775"/>
          </a:xfrm>
        </p:spPr>
        <p:txBody>
          <a:bodyPr/>
          <a:lstStyle/>
          <a:p>
            <a:pPr eaLnBrk="1" hangingPunct="1"/>
            <a:r>
              <a:rPr lang="en-US" sz="4400" b="1" u="sng" dirty="0" smtClean="0">
                <a:solidFill>
                  <a:schemeClr val="accent1">
                    <a:lumMod val="75000"/>
                  </a:schemeClr>
                </a:solidFill>
              </a:rPr>
              <a:t>Definition Of Fraud</a:t>
            </a:r>
          </a:p>
        </p:txBody>
      </p:sp>
      <p:sp>
        <p:nvSpPr>
          <p:cNvPr id="4099" name="Rectangle 3"/>
          <p:cNvSpPr>
            <a:spLocks noGrp="1" noChangeArrowheads="1"/>
          </p:cNvSpPr>
          <p:nvPr>
            <p:ph type="subTitle" idx="1"/>
          </p:nvPr>
        </p:nvSpPr>
        <p:spPr>
          <a:xfrm>
            <a:off x="1295400" y="2133600"/>
            <a:ext cx="6705600" cy="2133600"/>
          </a:xfrm>
        </p:spPr>
        <p:txBody>
          <a:bodyPr/>
          <a:lstStyle/>
          <a:p>
            <a:pPr algn="just" eaLnBrk="1" hangingPunct="1"/>
            <a:r>
              <a:rPr lang="en-US" sz="4000" dirty="0" smtClean="0">
                <a:solidFill>
                  <a:schemeClr val="accent1">
                    <a:lumMod val="75000"/>
                  </a:schemeClr>
                </a:solidFill>
              </a:rPr>
              <a:t>Intentional misrepresentation of truth in order to induce another to part with something of value</a:t>
            </a:r>
          </a:p>
        </p:txBody>
      </p:sp>
      <p:pic>
        <p:nvPicPr>
          <p:cNvPr id="21508" name="Picture 4" descr="http://www.floridaforeclosuredefenselawyersblog.com/fraud.jpg"/>
          <p:cNvPicPr>
            <a:picLocks noChangeAspect="1" noChangeArrowheads="1"/>
          </p:cNvPicPr>
          <p:nvPr/>
        </p:nvPicPr>
        <p:blipFill>
          <a:blip r:embed="rId3" cstate="print"/>
          <a:srcRect/>
          <a:stretch>
            <a:fillRect/>
          </a:stretch>
        </p:blipFill>
        <p:spPr bwMode="auto">
          <a:xfrm rot="985705">
            <a:off x="4503828" y="4652379"/>
            <a:ext cx="2398759" cy="1480771"/>
          </a:xfrm>
          <a:prstGeom prst="rect">
            <a:avLst/>
          </a:prstGeom>
          <a:noFill/>
        </p:spPr>
      </p:pic>
    </p:spTree>
  </p:cSld>
  <p:clrMapOvr>
    <a:masterClrMapping/>
  </p:clrMapOvr>
  <p:transition spd="med">
    <p:zoom/>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idx="1"/>
          </p:nvPr>
        </p:nvSpPr>
        <p:spPr>
          <a:xfrm>
            <a:off x="457200" y="1676400"/>
            <a:ext cx="8229600" cy="4085439"/>
          </a:xfrm>
        </p:spPr>
        <p:txBody>
          <a:bodyPr/>
          <a:lstStyle/>
          <a:p>
            <a:pPr eaLnBrk="1" hangingPunct="1">
              <a:lnSpc>
                <a:spcPct val="90000"/>
              </a:lnSpc>
              <a:defRPr/>
            </a:pPr>
            <a:r>
              <a:rPr lang="en-US" sz="3200" dirty="0" smtClean="0">
                <a:solidFill>
                  <a:schemeClr val="accent1">
                    <a:lumMod val="75000"/>
                  </a:schemeClr>
                </a:solidFill>
                <a:latin typeface="+mj-lt"/>
              </a:rPr>
              <a:t>Fraud is here to stay</a:t>
            </a:r>
          </a:p>
          <a:p>
            <a:pPr eaLnBrk="1" hangingPunct="1">
              <a:lnSpc>
                <a:spcPct val="90000"/>
              </a:lnSpc>
              <a:defRPr/>
            </a:pPr>
            <a:r>
              <a:rPr lang="en-US" sz="3200" dirty="0" smtClean="0">
                <a:solidFill>
                  <a:schemeClr val="accent1">
                    <a:lumMod val="75000"/>
                  </a:schemeClr>
                </a:solidFill>
                <a:latin typeface="+mj-lt"/>
              </a:rPr>
              <a:t>Fraud is not infrequent</a:t>
            </a:r>
          </a:p>
          <a:p>
            <a:pPr eaLnBrk="1" hangingPunct="1">
              <a:lnSpc>
                <a:spcPct val="90000"/>
              </a:lnSpc>
              <a:defRPr/>
            </a:pPr>
            <a:r>
              <a:rPr lang="en-US" sz="3200" dirty="0" smtClean="0">
                <a:solidFill>
                  <a:schemeClr val="accent1">
                    <a:lumMod val="75000"/>
                  </a:schemeClr>
                </a:solidFill>
                <a:latin typeface="+mj-lt"/>
              </a:rPr>
              <a:t>Companies need to develop a fraud awareness program and provide specific training in fraud detection</a:t>
            </a:r>
          </a:p>
          <a:p>
            <a:pPr eaLnBrk="1" hangingPunct="1">
              <a:lnSpc>
                <a:spcPct val="90000"/>
              </a:lnSpc>
              <a:defRPr/>
            </a:pPr>
            <a:r>
              <a:rPr lang="en-US" sz="3200" dirty="0" smtClean="0">
                <a:solidFill>
                  <a:schemeClr val="accent1">
                    <a:lumMod val="75000"/>
                  </a:schemeClr>
                </a:solidFill>
                <a:latin typeface="+mj-lt"/>
              </a:rPr>
              <a:t>Quick responses to fraud findings, when they   are small</a:t>
            </a:r>
          </a:p>
          <a:p>
            <a:pPr eaLnBrk="1" hangingPunct="1">
              <a:lnSpc>
                <a:spcPct val="90000"/>
              </a:lnSpc>
              <a:defRPr/>
            </a:pPr>
            <a:r>
              <a:rPr lang="en-US" sz="3200" dirty="0" smtClean="0">
                <a:solidFill>
                  <a:schemeClr val="accent1">
                    <a:lumMod val="75000"/>
                  </a:schemeClr>
                </a:solidFill>
                <a:latin typeface="+mj-lt"/>
              </a:rPr>
              <a:t>“Where there is smoke, there is fire.”</a:t>
            </a:r>
          </a:p>
          <a:p>
            <a:pPr eaLnBrk="1" hangingPunct="1">
              <a:lnSpc>
                <a:spcPct val="90000"/>
              </a:lnSpc>
              <a:buFontTx/>
              <a:buNone/>
              <a:defRPr/>
            </a:pPr>
            <a:endParaRPr lang="en-US" dirty="0" smtClean="0">
              <a:latin typeface="+mj-lt"/>
            </a:endParaRPr>
          </a:p>
        </p:txBody>
      </p:sp>
      <p:sp>
        <p:nvSpPr>
          <p:cNvPr id="3" name="TextBox 2"/>
          <p:cNvSpPr txBox="1"/>
          <p:nvPr/>
        </p:nvSpPr>
        <p:spPr>
          <a:xfrm>
            <a:off x="533400" y="685800"/>
            <a:ext cx="2420150" cy="769441"/>
          </a:xfrm>
          <a:prstGeom prst="rect">
            <a:avLst/>
          </a:prstGeom>
          <a:noFill/>
        </p:spPr>
        <p:txBody>
          <a:bodyPr wrap="none" rtlCol="0">
            <a:spAutoFit/>
          </a:bodyPr>
          <a:lstStyle/>
          <a:p>
            <a:r>
              <a:rPr lang="en-US" sz="4400" b="1" u="sng" dirty="0" smtClean="0">
                <a:solidFill>
                  <a:schemeClr val="accent1">
                    <a:lumMod val="75000"/>
                  </a:schemeClr>
                </a:solidFill>
                <a:latin typeface="+mj-lt"/>
              </a:rPr>
              <a:t>Summary</a:t>
            </a:r>
            <a:endParaRPr lang="en-US" sz="4400" b="1" u="sng" dirty="0">
              <a:solidFill>
                <a:schemeClr val="accent1">
                  <a:lumMod val="75000"/>
                </a:schemeClr>
              </a:solidFill>
              <a:latin typeface="+mj-lt"/>
            </a:endParaRPr>
          </a:p>
        </p:txBody>
      </p:sp>
    </p:spTree>
  </p:cSld>
  <p:clrMapOvr>
    <a:masterClrMapping/>
  </p:clrMapOvr>
  <p:transition spd="med">
    <p:zoom/>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2362200" y="2514600"/>
            <a:ext cx="3978275" cy="693738"/>
          </a:xfrm>
        </p:spPr>
        <p:txBody>
          <a:bodyPr/>
          <a:lstStyle/>
          <a:p>
            <a:pPr algn="ctr"/>
            <a:r>
              <a:rPr lang="en-US" sz="5400" b="1" smtClean="0">
                <a:solidFill>
                  <a:schemeClr val="accent1">
                    <a:lumMod val="75000"/>
                  </a:schemeClr>
                </a:solidFill>
              </a:rPr>
              <a:t>Questions ?</a:t>
            </a:r>
            <a:endParaRPr lang="en-US" sz="5400" b="1" dirty="0" smtClean="0">
              <a:solidFill>
                <a:schemeClr val="accent1">
                  <a:lumMod val="75000"/>
                </a:schemeClr>
              </a:solidFill>
            </a:endParaRPr>
          </a:p>
        </p:txBody>
      </p:sp>
      <p:sp>
        <p:nvSpPr>
          <p:cNvPr id="50180" name="TextBox 5"/>
          <p:cNvSpPr txBox="1">
            <a:spLocks noChangeArrowheads="1"/>
          </p:cNvSpPr>
          <p:nvPr/>
        </p:nvSpPr>
        <p:spPr bwMode="auto">
          <a:xfrm>
            <a:off x="533400" y="4495800"/>
            <a:ext cx="6408738" cy="877887"/>
          </a:xfrm>
          <a:prstGeom prst="rect">
            <a:avLst/>
          </a:prstGeom>
          <a:noFill/>
          <a:ln w="9525">
            <a:noFill/>
            <a:miter lim="800000"/>
            <a:headEnd/>
            <a:tailEnd/>
          </a:ln>
        </p:spPr>
        <p:txBody>
          <a:bodyPr lIns="0" tIns="0" rIns="0"/>
          <a:lstStyle/>
          <a:p>
            <a:pPr>
              <a:defRPr/>
            </a:pPr>
            <a:r>
              <a:rPr lang="en-US" sz="2400" b="1" dirty="0">
                <a:solidFill>
                  <a:schemeClr val="accent1">
                    <a:lumMod val="75000"/>
                  </a:schemeClr>
                </a:solidFill>
                <a:latin typeface="Calibri" pitchFamily="34" charset="0"/>
              </a:rPr>
              <a:t>Contact </a:t>
            </a:r>
            <a:r>
              <a:rPr lang="en-US" sz="2400" b="1" dirty="0" smtClean="0">
                <a:solidFill>
                  <a:schemeClr val="accent1">
                    <a:lumMod val="75000"/>
                  </a:schemeClr>
                </a:solidFill>
                <a:latin typeface="Calibri" pitchFamily="34" charset="0"/>
              </a:rPr>
              <a:t>info:</a:t>
            </a:r>
            <a:endParaRPr lang="en-US" sz="2400" b="1" dirty="0">
              <a:solidFill>
                <a:schemeClr val="accent1">
                  <a:lumMod val="75000"/>
                </a:schemeClr>
              </a:solidFill>
              <a:latin typeface="Calibri" pitchFamily="34" charset="0"/>
            </a:endParaRPr>
          </a:p>
          <a:p>
            <a:pPr>
              <a:defRPr/>
            </a:pPr>
            <a:r>
              <a:rPr lang="en-US" sz="2400" b="1" spc="300" dirty="0" smtClean="0">
                <a:solidFill>
                  <a:schemeClr val="accent1">
                    <a:lumMod val="75000"/>
                  </a:schemeClr>
                </a:solidFill>
                <a:latin typeface="Calibri" pitchFamily="34" charset="0"/>
              </a:rPr>
              <a:t>FREEDMAXICK.COM</a:t>
            </a:r>
            <a:endParaRPr lang="en-US" sz="2400" b="1" spc="300" dirty="0">
              <a:solidFill>
                <a:schemeClr val="accent1">
                  <a:lumMod val="75000"/>
                </a:schemeClr>
              </a:solidFill>
              <a:latin typeface="Calibri" pitchFamily="34" charset="0"/>
            </a:endParaRPr>
          </a:p>
        </p:txBody>
      </p:sp>
      <p:sp>
        <p:nvSpPr>
          <p:cNvPr id="4" name="Rectangle 3"/>
          <p:cNvSpPr/>
          <p:nvPr/>
        </p:nvSpPr>
        <p:spPr>
          <a:xfrm>
            <a:off x="2592101" y="6302458"/>
            <a:ext cx="3749432" cy="307777"/>
          </a:xfrm>
          <a:prstGeom prst="rect">
            <a:avLst/>
          </a:prstGeom>
        </p:spPr>
        <p:txBody>
          <a:bodyPr wrap="square">
            <a:spAutoFit/>
          </a:bodyPr>
          <a:lstStyle/>
          <a:p>
            <a:r>
              <a:rPr lang="en-US" sz="700" i="1" dirty="0" smtClean="0">
                <a:solidFill>
                  <a:schemeClr val="tx1">
                    <a:lumMod val="50000"/>
                    <a:lumOff val="50000"/>
                  </a:schemeClr>
                </a:solidFill>
                <a:latin typeface="+mn-lt"/>
              </a:rPr>
              <a:t>Freed Maxick </a:t>
            </a:r>
            <a:r>
              <a:rPr lang="en-US" sz="700" i="1" smtClean="0">
                <a:solidFill>
                  <a:schemeClr val="tx1">
                    <a:lumMod val="50000"/>
                    <a:lumOff val="50000"/>
                  </a:schemeClr>
                </a:solidFill>
                <a:latin typeface="+mn-lt"/>
              </a:rPr>
              <a:t>ABL is the </a:t>
            </a:r>
            <a:r>
              <a:rPr lang="en-US" sz="700" i="1" dirty="0" smtClean="0">
                <a:solidFill>
                  <a:schemeClr val="tx1">
                    <a:lumMod val="50000"/>
                    <a:lumOff val="50000"/>
                  </a:schemeClr>
                </a:solidFill>
                <a:latin typeface="+mn-lt"/>
              </a:rPr>
              <a:t>brand under which Freed Maxick CPAs, P.C. provides services to its clients. Square logo, </a:t>
            </a:r>
            <a:r>
              <a:rPr lang="en-US" sz="700" i="1" dirty="0" err="1" smtClean="0">
                <a:solidFill>
                  <a:schemeClr val="tx1">
                    <a:lumMod val="50000"/>
                    <a:lumOff val="50000"/>
                  </a:schemeClr>
                </a:solidFill>
                <a:latin typeface="+mn-lt"/>
              </a:rPr>
              <a:t>FreedMaxick</a:t>
            </a:r>
            <a:r>
              <a:rPr lang="en-US" sz="700" i="1" dirty="0" smtClean="0">
                <a:solidFill>
                  <a:schemeClr val="tx1">
                    <a:lumMod val="50000"/>
                    <a:lumOff val="50000"/>
                  </a:schemeClr>
                </a:solidFill>
                <a:latin typeface="+mn-lt"/>
              </a:rPr>
              <a:t>, and “Trust Earned.” are trademarks of Freed Maxick CPAs, P.C.</a:t>
            </a:r>
            <a:endParaRPr lang="en-US" sz="700" i="1" dirty="0">
              <a:solidFill>
                <a:schemeClr val="tx1">
                  <a:lumMod val="50000"/>
                  <a:lumOff val="50000"/>
                </a:schemeClr>
              </a:solidFill>
              <a:latin typeface="+mn-lt"/>
            </a:endParaRPr>
          </a:p>
        </p:txBody>
      </p:sp>
      <p:sp>
        <p:nvSpPr>
          <p:cNvPr id="32770" name="AutoShape 2" descr="data:image/jpeg;base64,/9j/4AAQSkZJRgABAQAAAQABAAD/2wCEAAkGBhAREBIUEhISFBQQEhQREBIUFQ8VEBUUFBAVFBQQFRQXHCYeFxkjGRQUHy8gIycpLCwsFR4xNTAqNSYrLCkBCQoKDgwOGg8PGikkHiQtKSwqKSwpLCwsLCksKSkpLCwsLCwsLCwpKSwpLCkpLCksLCksLCkpLCwsKSwpLCwsKf/AABEIAOYA2wMBIgACEQEDEQH/xAAbAAEAAQUBAAAAAAAAAAAAAAAABQEDBAYHAv/EAD0QAAIBAgQEAgkBBgUFAQAAAAABAgMRBAUhMQYSQVFhcQcTIjJCUoGRobEUYnLB0fAjJDOSshY0Q6LhFf/EABoBAQADAQEBAAAAAAAAAAAAAAACAwQFAQb/xAAnEQACAgEEAQQCAwEAAAAAAAAAAQIDEQQSITETBSIyQVGRQnGBYf/aAAwDAQACEQMRAD8A7iAAAAUuAVBS5UAAAAAAAAAAAAAAAAAAAAAAApcqAAUuVAAKXABUAAA8ti5DZ3xFGj7EVz1HtFa28WRlJRWWRlNQWWTLkY1XMqUd5x+6NajlmNxOtSp6uL2Wv6IyIcEU/iqzf2KvJJ9Io8tj+Mf2TH/7dC/voyKWOpy92UX9TWcTwTZXp1HfsyArqtRlaV1boQds4fJFcrrK+Zo6ZcqaZkfFLUlGo7xk7JvdM3JMvhNTWUaa7FYsoqACZYAAAAAAAAAAAACjZUs4mqoRcntFNsDOCzjsyp0Y3nK3buQVXjJyf+FSnJd7MZXl37VJ16ybi2/VweySe9jYqWHhFWjFLyRR758rhGf3z5TwjWHxViFvQlbyZdocbxvacHH9TZWkYeNyajVVpQXmtGvEbJrqR547F1IYPOqVTaSv2Zn3Od5rlk8LP2W+XdeJLZBxNqoTej0u+j7EYXc7ZEK9R7ts+zbitzypA0mzJYx2I5Kcp/LFv8ELwzlicfX1NZ1G5Jvorkrm2Gc6FSK3lFpGFw1mEJUYwvadNcsovfQpljes/golh2LcTDI7E59Rg7N/VWJCorprurHOOI6EqdTlveXRLx2PLZuOMHl85QxtR0WhVU4qUXdPVEPxPl6nT5rarqSGS0HDD0oy3UFfzKZxNKjK/W363JTWYckrFmDycxlpfw/kdNyXEc+HpS7wX9DmeKlrJ927HTMjw/q8PSi91BX+upn0v2ZdGuyQAKXNp0ALmHj82o0VepUjHzev2NYx3pMwsG+VSn4rRfkqnbCHbKZ311/Jm53FzmOK9LE/gpxXi22/sYD9J2KvvFL+FGd62pfZkfqNC+zrtxc5JT9JmI6y/wDWJm4X0l1b+1KL8HGx4tdUwvUqWdN5iqNLwnpAT9+mn/A/6k9l/E2Gq6KajJ/DLR/S+5ohdCfTNNeorn0yXMDOsO50KkVu4uxm8xRlrWUXtZWCH4ZxsZ0Ipe9Bcsl1VvAla9RqMmt0m0ROO4ebn6yjN059flfmi06uPirOnTl05k7LzKVJxWGiiLcFta/0hcfxNUjPRvTd9PI3LBVnOnGTVnJJtfQ1XDcH1KlVTrtJJ8zguut7G4QikrLpovoeVKS5keURksuREcT4dSo3e6ehz5Ts3Y33ifGKNO33NAUHJqK3m1FLzM97zYkjHqXutSR0/J6rlQpt7uKuZpYwNDkpwj8sUvwXrG9HUiuMCxE4/hylUlzrmhP5oaMl7FbHkoqXZ44qXDICOQ11p+1VLeSvbzL+B4co05c7vOfzT117kweWRVcVzgiqoot1qyhFt7I0viTiDmvGPkZHFOctezF73S8O7MXhLIVWl66orwi7U4v4n8zM8pO2WxdGScndLxx6PHDXDM6s41asXGnF3jF7ya2duxvqRSK/BVmmEFFYRrrrUFhFJOxoHF3pEVNypYZpyWkqm6XhHv5l70k8UOjBUKbtOqrzfWMPDxZq/DXCXPFVsQrQesKfWf7z7IxX2znPxVf6zBqb5zn4ae/t/ghIRxWLm7KdSTerb0XnLZEthuBar1q1IQ7xXtS/obpQoO3LTgox2SirIz8Pkje4hoYrmfIr9OgubHlmkw4Iw63nUl9Ev0Pb4Ow/T1n3Og0sjikXVk0expWnqX8TUtJSv4nMq3BcH7s5rzSaIjG8M1qetlNd47/Y7HLJo9jGxGRroQnpapLohPRVSXRxRRnH3W9OhlYfN38X32Nz4i4U3nBWkt10Zo2OwltUvM5V9MqXwcTU6eVEuDbsl4yq0be16yHWDeqX7rOi5PnNLEwU6cv4o9YvszgVKu4k7kPEc8LVVSL9lu1WPRx66dzRptU84Zp0etedsjuCYsY+CxUakIzg7xmlJPwaL05WTfY62Tu5WDzVqqKu3ZEHmfFEaei3/P8A8IriTPm24xdv5Ij8i4cninzzbjTvv8U/IyyslN7YGKV07Jba/wBmHmGaSry2b192N239jYuFeGJxmq1ZWa/04dvFmx4DKaNFWpwS8ev3MyxOulR5fZZXp1F7nywkVANBqAAABZxcrQk+yZeLOLjeEl3izx9Hj6OY5zUcqkvt9zo2T4dU6FKKWigv0Oc5nG1SX92OgcN4z1uGpy7Llf0Mem+zBo+2Sh4kz2WcQm4yS35XY2M3vo43W/z+aS5tYesd/CENLfdfk3+hh/WS0WkdEuiXRfY59wdK2Nmnu1NfXnOs5Vh7RuYtEk4uT7bOdoMOMpfbZewmAjFbGVZI9nmSNx0izicXCCvKSivEjXxZhU7OpbW2qlb7mocQZy3UqSfwycYrtbQ03EZ9KTd9jmz1rUsJHIs9QcZ7UjutGvGcU4tST2aehdObeivOJSdenJ+zDllBdE23c6RFm+Et0cnTrnvjuLOJwqktjmfFuTKnVkktJrmj531OqWNT47wy5Kcuqk1+CnVR3Vso1kN1T/4ccrQtJrsIy0ZkZnC1RrxMS+58/HiR8vDizg6r6L83c8M4N/6U3H6PVG2Z1iOWk/HQ5n6LKzXrv44/8TfuJOd0VyxctenkfQxbdR9RFvw5NIcXVqpfPNR+lzp+EwypwjGO0VZHOcpwdX9opJ056TTbafc6ZYjpo4jyeaSG2PIRUA1GwAAAAAAM8yPR5YBreN4ewkZOVXmd3e13b8EtlFShyKNGyS+Fbmt8XynGT3Seqf8AIxeC/WyxLaUuRQalJ7N9LdzLGbU9qRjjNqzaom/HmR6KWNRsOMcXZfUwWOdSCtGcvWU30196D/J0XhPiOliqS5WlNJc9N+8n4d0ZHEeS08RScZx5l07p90cxxfCOKw8+fDyb5dYuLtNL+Zz5RnRNyisxZy3CzSzcoLMX9faOzKRVs5Lg/SDmFDStT9Yl80ZRl/uJFel5W/7bXtz6fexYtXXjngujrqsc5X9lzjrKuScqi9ypv4SOZYypyp/U2fO+KcXjnZQah8NOCk/q31MPBcGVas1Kv7EFZ8r96Xg+xhcFdZmC4OY61fdurXBOejLCyhTdR71paeMVsdXwz9lGp5HgEuVRVox0S6WNvpKyR2IR2xwd6ENkdp7Nb40l/hwXeX8jYnM0PjLNlKUmn7MFyrxfVmfVTUa2ZdbYo1PP2c5zeSdSXmR9SVky9iKnNJvuYOMqXtFbyaX30scOqO+Z85THfYdA9GNG1KUvnqf8dDo2OzVUYLva5q3CGW+ppU4fLFX83uT+fZJOtFOD9pKzT6nfxKNeI9n1G2UasR7LWVcURqVFGXxe6zZTR8j4UrxrRnVSjGDulfVs3glVux7iVO7b7gAC0uAAAAAABQqAC3VoxkvaSfmkxSoxirRSS8EkXADzAAAPTzOCaI7F5WnqiTABrdTBzW6v5pP9S2qCX/ip3/gh/Q2ZwTPDw0exHajzCZrs+b4YpeSSf4LdHKJSd3fxNmWGj2PUYJHq46HXRiYLAqCMqpVUU22kl1exj4/MIUo80n5Lq2aJxBxM3rN2XwwRnu1Ealz2ZdRqoUr8snM84njytQdo29qf8kcxzzOPWvljsjFzPO51W9bR7ETCdSrLkoxcpPt+vgciUrNRI4U5WaqWRiMSorxJzgrIJVJ/tFRPlX+kn1fzeRlZLwIk1PENSktVTV+W/j3N+yzLbtWVl0S2SOlp9Ns5Z1dLo/HyyUyPC9TYLFjCYdRVjINx0zzY9AAAAAAAAAAAAAAAAAAAAAAAAAAAsYrEqnByk9Ev7ReZqfFuZa8l9Ie1Pz6Ipus8cGyi+3xQcjX+JOIHrKW79yPyo0DHY2U25SZlZvj3Vm+yehEKhKvVjShfV626LqzhRUrpnzcVLUWcl7K8rq42pyx9mmvfm9rdvFnSMmyGnRioUo2+aXxS8Wy1k2WunCNOlCyXW276yfibXl+WVFZ2O3VWq10fQUVRrjwimByS+5O4bCKC2MaMKqDr1FumXbjRvJFMqRscwkXY4/uhuQ3ozCpZhiIsvEskkwAAegAAAAAABnlsA9Ax6uOpx96SRaWb0fnRHcvyRckvszQWYYqMtpJ/VF1M9zklnJUFCp6AUZUowCk5WTfZXOT8VY9tTd/fk7eR1HMJ2pTfaL/Q4xxHP2YnN18sJI5Hqcmkka7OWjZsfo+y5NVKrWspckfLfQ1qovZZ0T0eYf8Ay1Pxcn+WU6CKbyUemQTeTdsnwCSvYmEWYR5YaGHWryOs5YO25YJIWIzDYiXOkvr5Eoj1ckk8lirhIy6akfWocrJcxsXEjJEJxWMkapGXhMW72ez2MSS1KLdeZXFvJXFtMnUCkdipeaAAAAAACjIbMcdOU1Spbv3n2Jlsgr+rxb5tqnuvxK7HwU2t8IvUOHoW9tuT666F15BR+X8kjFlZM92RJeOH4IWpw4vgnJeZjyjiqPXmj9yc/aod0XNGR2RfRHxxfxInB8QReklZ7ErTrKSuncwMxyeFRXWkujRB08RUoys3azszzc4dkXOUPkbdcMwcBmUait1M65annlFykmsoxM1X+DU/hf6HGOIndR+p2vGRvTmv3JfozhOc4h3s07x0aszn62DljBy/UYOWMEW9jfvRpiZOk0lfkqNfi5zqdSb0UJf7ZHQPRlhqlOM+dOKnK6T3K9JBxeGVaCuUHhnTo1qlvcLEsJOT1sjOpPRHpHT2nZ2ljDYNQ8X3Mg8ylbcx62Lse5SDaRkuSRhYuuY9TGM8ww059PqyDbfRBycuEW2y/gaDlK72W3iX6WWreTv4dDNjGx7GOBGGCqKgEy0AAAAAApYxcbgY1Y2a8U+qZllGjxrJ40n2Q8MTVoezUXNDZTW/1Rmft1OcXaa1XfUy2jCr5PRnvGz7rQhhror2yXRreKxLTdpaImeHa85KTd+X4bnv/pujfW78L6ElSpKKSSsl0Iwg08shXW4vLLhCZ/hVpLvdP+pNkTndRWt2uSs+JO34s16jXcXvtsbXleN9ZC73WjNOb1ZPcMXvU7afcopbzgz6dvOCekjW86yuDblyQXd2j+pskmaJxFnnM5Nu0INxjFdbaNssutVcctFmoujVHLWS3CFO9lKF+2iJjLsukmmc3xOfKTtY2Hgri+ccRChOXNCo+WF94y6JPsZ6dWpyw0ZtPrVY8Nfo6bSjZITnYrFmPi5m5vCOi3hGNicSzGSbdlq2HuzLyyGsmVLllEfcy9hsDGOr1ZlWBUuNBSxUAAAAAAAAAAAAAAFGGR2YZhy6L6kZSUVlkZSUVlmZUxEVuzGnmkF/djWsRmMpdbIt0MLVqv2It+L2KPJJ9GbzSl8TYa+eRWzX6kJjcc5vS5lU+Gar3nFfS5ejwo+tV/RWPHCcuzxwsn2Qau2ktZN6I2/JsD6qmk93qymByalS1irv5nuZ6La4bS6urYeakbprurfc45xDzRlUpyunGT+qu7P7HZWajxjwzDEe1rGdrcy6+DK9RV5IlWqo80cI47Oy3LuQVpSxlDku2ppv6E5W4Am5e1WVr9Iu5NZBwtSwzvC8pvRzlv8AQyU6RwllmLT6Fwlk6RltfmiVxpayek1HUzqk0tzptcHWfRDtPxMvLlJN6OxdljbFaeOTaT6kI4RCODKRUoipYWgAAAAAAAAAAAAAAFrE1OWLfgalmFa8rG1Y2hzwcU7X6mt4vJa0btJSXgUWpvozXxcui1lWX+uqWl7sdX/Q26FNJJJWS6EPw7hJRjJyTTb/AATZOuOEW1xxEpYqAWFgAAALVWipLUugAh62SRbuXMPk8Y6koADxTp2PGIouS0LxQ8YImeGnf3WeqOBm2r6IlAebUQUEgioQJEwAAAAAAAAAAAAUZUpYAhs0x7jJrXTYwcPnck/BbomsxyyNVb2a2aIWfDFW/vxt9blEoSzlGaUJ7so2PD1VKKktmrl0sYWhyQjFfCrF5FyNC6KgA9PQAAAAAAAAAAAAAAAAAAAAAAAAAAAAAAAACjKAAA9AA9AAB4AAAAAAAAAAAAAAAAAAAAAAAAAAAf/Z"/>
          <p:cNvSpPr>
            <a:spLocks noChangeAspect="1" noChangeArrowheads="1"/>
          </p:cNvSpPr>
          <p:nvPr/>
        </p:nvSpPr>
        <p:spPr bwMode="auto">
          <a:xfrm>
            <a:off x="0" y="-1050925"/>
            <a:ext cx="2085975" cy="21907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32772" name="Picture 4" descr="http://blog.sysomos.com/wp-content/uploads/2010/05/question-mark.jpg"/>
          <p:cNvPicPr>
            <a:picLocks noChangeAspect="1" noChangeArrowheads="1"/>
          </p:cNvPicPr>
          <p:nvPr/>
        </p:nvPicPr>
        <p:blipFill>
          <a:blip r:embed="rId2" cstate="print"/>
          <a:srcRect/>
          <a:stretch>
            <a:fillRect/>
          </a:stretch>
        </p:blipFill>
        <p:spPr bwMode="auto">
          <a:xfrm rot="963705">
            <a:off x="6450855" y="260295"/>
            <a:ext cx="2209800" cy="2326106"/>
          </a:xfrm>
          <a:prstGeom prst="rect">
            <a:avLst/>
          </a:prstGeom>
          <a:noFill/>
        </p:spPr>
      </p:pic>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sosceles Triangle 5"/>
          <p:cNvSpPr/>
          <p:nvPr/>
        </p:nvSpPr>
        <p:spPr>
          <a:xfrm>
            <a:off x="1295400" y="1600200"/>
            <a:ext cx="5867400" cy="4191000"/>
          </a:xfrm>
          <a:prstGeom prst="triangle">
            <a:avLst>
              <a:gd name="adj" fmla="val 5000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rot="18275617">
            <a:off x="1254941" y="3607033"/>
            <a:ext cx="3299108" cy="523220"/>
          </a:xfrm>
          <a:prstGeom prst="rect">
            <a:avLst/>
          </a:prstGeom>
          <a:noFill/>
        </p:spPr>
        <p:txBody>
          <a:bodyPr wrap="none" rtlCol="0">
            <a:spAutoFit/>
          </a:bodyPr>
          <a:lstStyle/>
          <a:p>
            <a:pPr lvl="1"/>
            <a:r>
              <a:rPr lang="en-US" sz="2800" b="1" dirty="0" smtClean="0">
                <a:solidFill>
                  <a:srgbClr val="00B050"/>
                </a:solidFill>
                <a:latin typeface="+mn-lt"/>
              </a:rPr>
              <a:t>Pressure (Motive)</a:t>
            </a:r>
            <a:endParaRPr lang="en-US" sz="2800" b="1" dirty="0">
              <a:solidFill>
                <a:srgbClr val="00B050"/>
              </a:solidFill>
              <a:latin typeface="+mn-lt"/>
            </a:endParaRPr>
          </a:p>
        </p:txBody>
      </p:sp>
      <p:sp>
        <p:nvSpPr>
          <p:cNvPr id="8" name="TextBox 7"/>
          <p:cNvSpPr txBox="1"/>
          <p:nvPr/>
        </p:nvSpPr>
        <p:spPr>
          <a:xfrm rot="3116824">
            <a:off x="4237213" y="3135294"/>
            <a:ext cx="2024913" cy="523220"/>
          </a:xfrm>
          <a:prstGeom prst="rect">
            <a:avLst/>
          </a:prstGeom>
          <a:noFill/>
        </p:spPr>
        <p:txBody>
          <a:bodyPr wrap="none" rtlCol="0">
            <a:spAutoFit/>
          </a:bodyPr>
          <a:lstStyle/>
          <a:p>
            <a:r>
              <a:rPr lang="en-US" sz="2800" b="1" dirty="0" smtClean="0">
                <a:solidFill>
                  <a:srgbClr val="2B53D3"/>
                </a:solidFill>
                <a:latin typeface="+mn-lt"/>
              </a:rPr>
              <a:t>Opportunity</a:t>
            </a:r>
            <a:endParaRPr lang="en-US" sz="2800" b="1" dirty="0">
              <a:solidFill>
                <a:srgbClr val="2B53D3"/>
              </a:solidFill>
              <a:latin typeface="+mn-lt"/>
            </a:endParaRPr>
          </a:p>
        </p:txBody>
      </p:sp>
      <p:sp>
        <p:nvSpPr>
          <p:cNvPr id="9" name="TextBox 8"/>
          <p:cNvSpPr txBox="1"/>
          <p:nvPr/>
        </p:nvSpPr>
        <p:spPr>
          <a:xfrm>
            <a:off x="3124200" y="5029200"/>
            <a:ext cx="2514600" cy="523220"/>
          </a:xfrm>
          <a:prstGeom prst="rect">
            <a:avLst/>
          </a:prstGeom>
          <a:noFill/>
        </p:spPr>
        <p:txBody>
          <a:bodyPr wrap="square" rtlCol="0">
            <a:spAutoFit/>
          </a:bodyPr>
          <a:lstStyle/>
          <a:p>
            <a:r>
              <a:rPr lang="en-US" sz="2800" b="1" dirty="0" smtClean="0">
                <a:solidFill>
                  <a:srgbClr val="FF0000"/>
                </a:solidFill>
                <a:latin typeface="+mn-lt"/>
              </a:rPr>
              <a:t>Rationalization</a:t>
            </a:r>
            <a:endParaRPr lang="en-US" sz="2800" b="1" dirty="0">
              <a:solidFill>
                <a:srgbClr val="FF0000"/>
              </a:solidFill>
              <a:latin typeface="+mn-lt"/>
            </a:endParaRPr>
          </a:p>
        </p:txBody>
      </p:sp>
      <p:cxnSp>
        <p:nvCxnSpPr>
          <p:cNvPr id="11" name="Straight Connector 10"/>
          <p:cNvCxnSpPr>
            <a:stCxn id="6" idx="0"/>
          </p:cNvCxnSpPr>
          <p:nvPr/>
        </p:nvCxnSpPr>
        <p:spPr>
          <a:xfrm rot="16200000" flipH="1">
            <a:off x="2876550" y="2952750"/>
            <a:ext cx="2743200" cy="381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a:endCxn id="6" idx="4"/>
          </p:cNvCxnSpPr>
          <p:nvPr/>
        </p:nvCxnSpPr>
        <p:spPr>
          <a:xfrm>
            <a:off x="4267200" y="4343400"/>
            <a:ext cx="2895600" cy="1447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a:endCxn id="6" idx="2"/>
          </p:cNvCxnSpPr>
          <p:nvPr/>
        </p:nvCxnSpPr>
        <p:spPr>
          <a:xfrm rot="10800000" flipV="1">
            <a:off x="1295400" y="4343400"/>
            <a:ext cx="2971800" cy="1447800"/>
          </a:xfrm>
          <a:prstGeom prst="line">
            <a:avLst/>
          </a:prstGeom>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2590800" y="685800"/>
            <a:ext cx="3504870" cy="769441"/>
          </a:xfrm>
          <a:prstGeom prst="rect">
            <a:avLst/>
          </a:prstGeom>
          <a:noFill/>
        </p:spPr>
        <p:txBody>
          <a:bodyPr wrap="none" rtlCol="0">
            <a:spAutoFit/>
          </a:bodyPr>
          <a:lstStyle/>
          <a:p>
            <a:pPr marL="168275" indent="-168275" algn="ctr">
              <a:spcBef>
                <a:spcPct val="20000"/>
              </a:spcBef>
              <a:defRPr/>
            </a:pPr>
            <a:r>
              <a:rPr lang="en-US" sz="4400" b="1" u="sng" dirty="0" smtClean="0">
                <a:solidFill>
                  <a:schemeClr val="accent1">
                    <a:lumMod val="75000"/>
                  </a:schemeClr>
                </a:solidFill>
                <a:latin typeface="+mj-lt"/>
              </a:rPr>
              <a:t>Fraud Triangle</a:t>
            </a:r>
          </a:p>
        </p:txBody>
      </p:sp>
    </p:spTree>
  </p:cSld>
  <p:clrMapOvr>
    <a:masterClrMapping/>
  </p:clrMapOvr>
  <p:transition spd="med">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838200"/>
            <a:ext cx="8229600" cy="715963"/>
          </a:xfrm>
        </p:spPr>
        <p:txBody>
          <a:bodyPr/>
          <a:lstStyle/>
          <a:p>
            <a:r>
              <a:rPr lang="en-US" sz="4000" b="1" u="sng" dirty="0" smtClean="0">
                <a:solidFill>
                  <a:schemeClr val="accent1">
                    <a:lumMod val="75000"/>
                  </a:schemeClr>
                </a:solidFill>
                <a:ea typeface="+mn-ea"/>
                <a:cs typeface="+mn-cs"/>
              </a:rPr>
              <a:t>Most Common Fraud Schemes</a:t>
            </a:r>
          </a:p>
        </p:txBody>
      </p:sp>
      <p:graphicFrame>
        <p:nvGraphicFramePr>
          <p:cNvPr id="6" name="Content Placeholder 5"/>
          <p:cNvGraphicFramePr>
            <a:graphicFrameLocks noGrp="1"/>
          </p:cNvGraphicFramePr>
          <p:nvPr>
            <p:ph idx="1"/>
          </p:nvPr>
        </p:nvGraphicFramePr>
        <p:xfrm>
          <a:off x="533400" y="1676400"/>
          <a:ext cx="8229600" cy="408622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620000" cy="533400"/>
          </a:xfrm>
        </p:spPr>
        <p:txBody>
          <a:bodyPr/>
          <a:lstStyle/>
          <a:p>
            <a:r>
              <a:rPr lang="en-US" sz="4000" b="1" u="sng" dirty="0" smtClean="0">
                <a:solidFill>
                  <a:schemeClr val="accent1">
                    <a:lumMod val="75000"/>
                  </a:schemeClr>
                </a:solidFill>
                <a:latin typeface="+mn-lt"/>
                <a:ea typeface="+mn-ea"/>
                <a:cs typeface="+mn-cs"/>
              </a:rPr>
              <a:t>Occupational Fraud</a:t>
            </a:r>
          </a:p>
        </p:txBody>
      </p:sp>
      <p:sp>
        <p:nvSpPr>
          <p:cNvPr id="3" name="Subtitle 2"/>
          <p:cNvSpPr>
            <a:spLocks noGrp="1"/>
          </p:cNvSpPr>
          <p:nvPr>
            <p:ph type="subTitle" idx="1"/>
          </p:nvPr>
        </p:nvSpPr>
        <p:spPr>
          <a:xfrm>
            <a:off x="762000" y="1524000"/>
            <a:ext cx="7315200" cy="4191000"/>
          </a:xfrm>
        </p:spPr>
        <p:txBody>
          <a:bodyPr/>
          <a:lstStyle/>
          <a:p>
            <a:pPr marL="168275" indent="-168275" algn="l">
              <a:buFont typeface="Arial" charset="0"/>
              <a:buChar char="•"/>
            </a:pPr>
            <a:r>
              <a:rPr lang="en-US" sz="2600" u="sng" dirty="0" smtClean="0">
                <a:solidFill>
                  <a:schemeClr val="accent1">
                    <a:lumMod val="75000"/>
                  </a:schemeClr>
                </a:solidFill>
              </a:rPr>
              <a:t>Asset Misappropriation </a:t>
            </a:r>
            <a:r>
              <a:rPr lang="en-US" sz="2600" dirty="0" smtClean="0">
                <a:solidFill>
                  <a:schemeClr val="accent1">
                    <a:lumMod val="75000"/>
                  </a:schemeClr>
                </a:solidFill>
              </a:rPr>
              <a:t>– misuse of a company asset for personal gain</a:t>
            </a:r>
          </a:p>
          <a:p>
            <a:pPr marL="168275" indent="-168275" algn="l">
              <a:buFont typeface="Arial" charset="0"/>
              <a:buChar char="•"/>
            </a:pPr>
            <a:r>
              <a:rPr lang="en-US" sz="2600" u="sng" dirty="0" smtClean="0">
                <a:solidFill>
                  <a:schemeClr val="accent1">
                    <a:lumMod val="75000"/>
                  </a:schemeClr>
                </a:solidFill>
              </a:rPr>
              <a:t>Corruption</a:t>
            </a:r>
            <a:r>
              <a:rPr lang="en-US" sz="2600" dirty="0" smtClean="0">
                <a:solidFill>
                  <a:schemeClr val="accent1">
                    <a:lumMod val="75000"/>
                  </a:schemeClr>
                </a:solidFill>
              </a:rPr>
              <a:t> – the wrongful use of influence to procure a benefit for the perpetrator or another person, contrary to the duty or the rights of others.</a:t>
            </a:r>
          </a:p>
          <a:p>
            <a:pPr marL="168275" indent="-168275" algn="l">
              <a:buFont typeface="Arial" charset="0"/>
              <a:buChar char="•"/>
            </a:pPr>
            <a:r>
              <a:rPr lang="en-US" sz="2600" u="sng" dirty="0" smtClean="0">
                <a:solidFill>
                  <a:schemeClr val="accent1">
                    <a:lumMod val="75000"/>
                  </a:schemeClr>
                </a:solidFill>
              </a:rPr>
              <a:t>Financial Statement Fraud </a:t>
            </a:r>
            <a:r>
              <a:rPr lang="en-US" sz="2600" dirty="0" smtClean="0">
                <a:solidFill>
                  <a:schemeClr val="accent1">
                    <a:lumMod val="75000"/>
                  </a:schemeClr>
                </a:solidFill>
              </a:rPr>
              <a:t>– the deliberate misrepresentation of the financial condition of a company through intentional misstatement or omission of amounts or disclosures in the financial statements to deceive the financial statement users.</a:t>
            </a:r>
          </a:p>
        </p:txBody>
      </p:sp>
    </p:spTree>
  </p:cSld>
  <p:clrMapOvr>
    <a:masterClrMapping/>
  </p:clrMapOvr>
  <p:transition spd="med">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752600"/>
            <a:ext cx="7772400" cy="3886200"/>
          </a:xfrm>
          <a:noFill/>
        </p:spPr>
        <p:txBody>
          <a:bodyPr/>
          <a:lstStyle/>
          <a:p>
            <a:pPr marL="0" indent="0">
              <a:buNone/>
            </a:pPr>
            <a:r>
              <a:rPr lang="en-US" sz="3200" dirty="0" smtClean="0">
                <a:solidFill>
                  <a:schemeClr val="accent1">
                    <a:lumMod val="75000"/>
                  </a:schemeClr>
                </a:solidFill>
              </a:rPr>
              <a:t>In a recent survey </a:t>
            </a:r>
            <a:r>
              <a:rPr lang="en-US" sz="3200" dirty="0" smtClean="0">
                <a:solidFill>
                  <a:srgbClr val="4F81BD">
                    <a:lumMod val="75000"/>
                  </a:srgbClr>
                </a:solidFill>
              </a:rPr>
              <a:t>involving 3,000 executives of businesses large and small in 54 countries found that 88 percent of U.S. companies reporting some type of fraud also reported declines in financial performances. In addition, three-fourths of the crimes against businesses in the U.S. were carried out by insiders.</a:t>
            </a:r>
          </a:p>
        </p:txBody>
      </p:sp>
      <p:sp>
        <p:nvSpPr>
          <p:cNvPr id="5" name="Title 3"/>
          <p:cNvSpPr>
            <a:spLocks noGrp="1"/>
          </p:cNvSpPr>
          <p:nvPr>
            <p:ph type="title"/>
          </p:nvPr>
        </p:nvSpPr>
        <p:spPr>
          <a:xfrm>
            <a:off x="685800" y="762000"/>
            <a:ext cx="8153400" cy="990600"/>
          </a:xfrm>
        </p:spPr>
        <p:txBody>
          <a:bodyPr/>
          <a:lstStyle/>
          <a:p>
            <a:pPr eaLnBrk="1" hangingPunct="1"/>
            <a:r>
              <a:rPr lang="en-US" sz="3600" b="1" u="sng" dirty="0" smtClean="0">
                <a:solidFill>
                  <a:schemeClr val="accent1">
                    <a:lumMod val="75000"/>
                  </a:schemeClr>
                </a:solidFill>
              </a:rPr>
              <a:t>Association of Certified Fraud Examiners</a:t>
            </a:r>
          </a:p>
        </p:txBody>
      </p:sp>
    </p:spTree>
  </p:cSld>
  <p:clrMapOvr>
    <a:masterClrMapping/>
  </p:clrMapOvr>
  <p:transition spd="med">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2209800" cy="533400"/>
          </a:xfrm>
        </p:spPr>
        <p:txBody>
          <a:bodyPr/>
          <a:lstStyle/>
          <a:p>
            <a:pPr algn="ctr"/>
            <a:r>
              <a:rPr lang="en-US" sz="4000" b="1" u="sng" dirty="0" smtClean="0">
                <a:solidFill>
                  <a:schemeClr val="accent1">
                    <a:lumMod val="75000"/>
                  </a:schemeClr>
                </a:solidFill>
                <a:latin typeface="+mn-lt"/>
                <a:ea typeface="+mn-ea"/>
                <a:cs typeface="+mn-cs"/>
              </a:rPr>
              <a:t>Statistics</a:t>
            </a:r>
            <a:r>
              <a:rPr lang="en-US" sz="2000" b="1" dirty="0" smtClean="0">
                <a:solidFill>
                  <a:schemeClr val="accent1">
                    <a:lumMod val="75000"/>
                  </a:schemeClr>
                </a:solidFill>
                <a:latin typeface="+mn-lt"/>
                <a:ea typeface="+mn-ea"/>
                <a:cs typeface="+mn-cs"/>
              </a:rPr>
              <a:t/>
            </a:r>
            <a:br>
              <a:rPr lang="en-US" sz="2000" b="1" dirty="0" smtClean="0">
                <a:solidFill>
                  <a:schemeClr val="accent1">
                    <a:lumMod val="75000"/>
                  </a:schemeClr>
                </a:solidFill>
                <a:latin typeface="+mn-lt"/>
                <a:ea typeface="+mn-ea"/>
                <a:cs typeface="+mn-cs"/>
              </a:rPr>
            </a:br>
            <a:endParaRPr lang="en-US" sz="2000" b="1" dirty="0" smtClean="0">
              <a:solidFill>
                <a:schemeClr val="accent1">
                  <a:lumMod val="75000"/>
                </a:schemeClr>
              </a:solidFill>
              <a:latin typeface="+mn-lt"/>
              <a:ea typeface="+mn-ea"/>
              <a:cs typeface="+mn-cs"/>
            </a:endParaRPr>
          </a:p>
        </p:txBody>
      </p:sp>
      <p:sp>
        <p:nvSpPr>
          <p:cNvPr id="3" name="Subtitle 2"/>
          <p:cNvSpPr>
            <a:spLocks noGrp="1"/>
          </p:cNvSpPr>
          <p:nvPr>
            <p:ph idx="1"/>
          </p:nvPr>
        </p:nvSpPr>
        <p:spPr>
          <a:xfrm>
            <a:off x="457200" y="2209800"/>
            <a:ext cx="8077200" cy="3657600"/>
          </a:xfrm>
        </p:spPr>
        <p:txBody>
          <a:bodyPr/>
          <a:lstStyle/>
          <a:p>
            <a:pPr algn="l"/>
            <a:r>
              <a:rPr lang="en-US" sz="2000" dirty="0" smtClean="0">
                <a:solidFill>
                  <a:schemeClr val="accent1">
                    <a:lumMod val="75000"/>
                  </a:schemeClr>
                </a:solidFill>
              </a:rPr>
              <a:t>Survey participants estimated that the typical organization loses 5% of its revenue to fraud each year</a:t>
            </a:r>
          </a:p>
          <a:p>
            <a:pPr algn="l"/>
            <a:r>
              <a:rPr lang="en-US" sz="2000" dirty="0" smtClean="0">
                <a:solidFill>
                  <a:schemeClr val="accent1">
                    <a:lumMod val="75000"/>
                  </a:schemeClr>
                </a:solidFill>
              </a:rPr>
              <a:t>The median loss caused by the occupational fraud cases in the study was $140,000</a:t>
            </a:r>
          </a:p>
          <a:p>
            <a:pPr algn="l"/>
            <a:r>
              <a:rPr lang="en-US" sz="2000" dirty="0" smtClean="0">
                <a:solidFill>
                  <a:schemeClr val="accent1">
                    <a:lumMod val="75000"/>
                  </a:schemeClr>
                </a:solidFill>
              </a:rPr>
              <a:t>In the study, the frauds that were reported lasted a median of 18 months before being detected</a:t>
            </a:r>
          </a:p>
          <a:p>
            <a:pPr algn="l"/>
            <a:r>
              <a:rPr lang="en-US" sz="2000" dirty="0" smtClean="0">
                <a:solidFill>
                  <a:schemeClr val="accent1">
                    <a:lumMod val="75000"/>
                  </a:schemeClr>
                </a:solidFill>
              </a:rPr>
              <a:t>Occupational fraud is more likely to be detected by a tip than by any other method (43.3% in 2012)</a:t>
            </a:r>
          </a:p>
          <a:p>
            <a:pPr algn="l"/>
            <a:r>
              <a:rPr lang="en-US" sz="2000" dirty="0" smtClean="0">
                <a:solidFill>
                  <a:schemeClr val="accent1">
                    <a:lumMod val="75000"/>
                  </a:schemeClr>
                </a:solidFill>
              </a:rPr>
              <a:t>In 81% of the cases reported, the perpetrator displayed one or more     behavioral red flags.</a:t>
            </a:r>
          </a:p>
        </p:txBody>
      </p:sp>
      <p:sp>
        <p:nvSpPr>
          <p:cNvPr id="7" name="TextBox 6"/>
          <p:cNvSpPr txBox="1"/>
          <p:nvPr/>
        </p:nvSpPr>
        <p:spPr>
          <a:xfrm>
            <a:off x="533400" y="1219200"/>
            <a:ext cx="7467600" cy="1077218"/>
          </a:xfrm>
          <a:prstGeom prst="rect">
            <a:avLst/>
          </a:prstGeom>
          <a:noFill/>
        </p:spPr>
        <p:txBody>
          <a:bodyPr wrap="square" rtlCol="0">
            <a:spAutoFit/>
          </a:bodyPr>
          <a:lstStyle/>
          <a:p>
            <a:r>
              <a:rPr lang="en-US" sz="2300" b="1" dirty="0" smtClean="0">
                <a:solidFill>
                  <a:schemeClr val="accent1">
                    <a:lumMod val="75000"/>
                  </a:schemeClr>
                </a:solidFill>
                <a:latin typeface="+mn-lt"/>
              </a:rPr>
              <a:t>According to the ACFE 2012 Global Fraud Study: Report to the Nations on Occupational Fraud and Abuse (1,388 cases)</a:t>
            </a:r>
          </a:p>
          <a:p>
            <a:endParaRPr lang="en-US" dirty="0"/>
          </a:p>
        </p:txBody>
      </p:sp>
    </p:spTree>
  </p:cSld>
  <p:clrMapOvr>
    <a:masterClrMapping/>
  </p:clrMapOvr>
  <p:transition spd="med">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2382</TotalTime>
  <Words>1213</Words>
  <Application>Microsoft Office PowerPoint</Application>
  <PresentationFormat>On-screen Show (4:3)</PresentationFormat>
  <Paragraphs>246</Paragraphs>
  <Slides>41</Slides>
  <Notes>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43" baseType="lpstr">
      <vt:lpstr>Office Theme</vt:lpstr>
      <vt:lpstr>Chart</vt:lpstr>
      <vt:lpstr>    Fraud Awareness &amp; Detection  in Today’s Times  Michael Boeheim, CIA, CFE Director  Robert Wood, CPA Senior Manager</vt:lpstr>
      <vt:lpstr>Statistics</vt:lpstr>
      <vt:lpstr>ACFE</vt:lpstr>
      <vt:lpstr>Definition Of Fraud</vt:lpstr>
      <vt:lpstr>PowerPoint Presentation</vt:lpstr>
      <vt:lpstr>Most Common Fraud Schemes</vt:lpstr>
      <vt:lpstr>Occupational Fraud</vt:lpstr>
      <vt:lpstr>Association of Certified Fraud Examiners</vt:lpstr>
      <vt:lpstr>Statistics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 ?</vt:lpstr>
    </vt:vector>
  </TitlesOfParts>
  <Company>Commercial Finance Association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Default User</dc:creator>
  <cp:lastModifiedBy>User</cp:lastModifiedBy>
  <cp:revision>128</cp:revision>
  <dcterms:created xsi:type="dcterms:W3CDTF">2008-09-22T16:44:57Z</dcterms:created>
  <dcterms:modified xsi:type="dcterms:W3CDTF">2014-07-01T14:49:42Z</dcterms:modified>
</cp:coreProperties>
</file>